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customUI/images/logo.png" ContentType="image/.p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e9a4faa1d4ad4669" Type="http://schemas.microsoft.com/office/2007/relationships/ui/extensibility" Target="customUI/customUI14.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1"/>
  </p:notesMasterIdLst>
  <p:sldIdLst>
    <p:sldId id="256" r:id="rId5"/>
    <p:sldId id="262" r:id="rId6"/>
    <p:sldId id="351" r:id="rId7"/>
    <p:sldId id="350" r:id="rId8"/>
    <p:sldId id="352" r:id="rId9"/>
    <p:sldId id="353" r:id="rId10"/>
    <p:sldId id="354" r:id="rId11"/>
    <p:sldId id="355" r:id="rId12"/>
    <p:sldId id="356" r:id="rId13"/>
    <p:sldId id="357" r:id="rId14"/>
    <p:sldId id="358" r:id="rId15"/>
    <p:sldId id="359" r:id="rId16"/>
    <p:sldId id="360" r:id="rId17"/>
    <p:sldId id="361" r:id="rId18"/>
    <p:sldId id="362" r:id="rId19"/>
    <p:sldId id="363" r:id="rId20"/>
    <p:sldId id="364" r:id="rId21"/>
    <p:sldId id="365" r:id="rId22"/>
    <p:sldId id="366" r:id="rId23"/>
    <p:sldId id="390" r:id="rId24"/>
    <p:sldId id="391" r:id="rId25"/>
    <p:sldId id="392" r:id="rId26"/>
    <p:sldId id="393" r:id="rId27"/>
    <p:sldId id="394" r:id="rId28"/>
    <p:sldId id="395" r:id="rId29"/>
    <p:sldId id="396" r:id="rId30"/>
    <p:sldId id="397" r:id="rId31"/>
    <p:sldId id="398" r:id="rId32"/>
    <p:sldId id="399" r:id="rId33"/>
    <p:sldId id="400" r:id="rId34"/>
    <p:sldId id="401" r:id="rId35"/>
    <p:sldId id="403" r:id="rId36"/>
    <p:sldId id="402" r:id="rId37"/>
    <p:sldId id="404" r:id="rId38"/>
    <p:sldId id="405" r:id="rId39"/>
    <p:sldId id="349" r:id="rId40"/>
  </p:sldIdLst>
  <p:sldSz cx="18295938" cy="10290175"/>
  <p:notesSz cx="6858000" cy="9144000"/>
  <p:defaultTextStyle>
    <a:defPPr>
      <a:defRPr lang="de-DE"/>
    </a:defPPr>
    <a:lvl1pPr marL="0" algn="l" defTabSz="1340375" rtl="0" eaLnBrk="1" latinLnBrk="0" hangingPunct="1">
      <a:defRPr sz="2638" kern="1200">
        <a:solidFill>
          <a:schemeClr val="tx1"/>
        </a:solidFill>
        <a:latin typeface="+mn-lt"/>
        <a:ea typeface="+mn-ea"/>
        <a:cs typeface="+mn-cs"/>
      </a:defRPr>
    </a:lvl1pPr>
    <a:lvl2pPr marL="670190" algn="l" defTabSz="1340375" rtl="0" eaLnBrk="1" latinLnBrk="0" hangingPunct="1">
      <a:defRPr sz="2638" kern="1200">
        <a:solidFill>
          <a:schemeClr val="tx1"/>
        </a:solidFill>
        <a:latin typeface="+mn-lt"/>
        <a:ea typeface="+mn-ea"/>
        <a:cs typeface="+mn-cs"/>
      </a:defRPr>
    </a:lvl2pPr>
    <a:lvl3pPr marL="1340375" algn="l" defTabSz="1340375" rtl="0" eaLnBrk="1" latinLnBrk="0" hangingPunct="1">
      <a:defRPr sz="2638" kern="1200">
        <a:solidFill>
          <a:schemeClr val="tx1"/>
        </a:solidFill>
        <a:latin typeface="+mn-lt"/>
        <a:ea typeface="+mn-ea"/>
        <a:cs typeface="+mn-cs"/>
      </a:defRPr>
    </a:lvl3pPr>
    <a:lvl4pPr marL="2010565" algn="l" defTabSz="1340375" rtl="0" eaLnBrk="1" latinLnBrk="0" hangingPunct="1">
      <a:defRPr sz="2638" kern="1200">
        <a:solidFill>
          <a:schemeClr val="tx1"/>
        </a:solidFill>
        <a:latin typeface="+mn-lt"/>
        <a:ea typeface="+mn-ea"/>
        <a:cs typeface="+mn-cs"/>
      </a:defRPr>
    </a:lvl4pPr>
    <a:lvl5pPr marL="2680752" algn="l" defTabSz="1340375" rtl="0" eaLnBrk="1" latinLnBrk="0" hangingPunct="1">
      <a:defRPr sz="2638" kern="1200">
        <a:solidFill>
          <a:schemeClr val="tx1"/>
        </a:solidFill>
        <a:latin typeface="+mn-lt"/>
        <a:ea typeface="+mn-ea"/>
        <a:cs typeface="+mn-cs"/>
      </a:defRPr>
    </a:lvl5pPr>
    <a:lvl6pPr marL="3350942" algn="l" defTabSz="1340375" rtl="0" eaLnBrk="1" latinLnBrk="0" hangingPunct="1">
      <a:defRPr sz="2638" kern="1200">
        <a:solidFill>
          <a:schemeClr val="tx1"/>
        </a:solidFill>
        <a:latin typeface="+mn-lt"/>
        <a:ea typeface="+mn-ea"/>
        <a:cs typeface="+mn-cs"/>
      </a:defRPr>
    </a:lvl6pPr>
    <a:lvl7pPr marL="4021129" algn="l" defTabSz="1340375" rtl="0" eaLnBrk="1" latinLnBrk="0" hangingPunct="1">
      <a:defRPr sz="2638" kern="1200">
        <a:solidFill>
          <a:schemeClr val="tx1"/>
        </a:solidFill>
        <a:latin typeface="+mn-lt"/>
        <a:ea typeface="+mn-ea"/>
        <a:cs typeface="+mn-cs"/>
      </a:defRPr>
    </a:lvl7pPr>
    <a:lvl8pPr marL="4691317" algn="l" defTabSz="1340375" rtl="0" eaLnBrk="1" latinLnBrk="0" hangingPunct="1">
      <a:defRPr sz="2638" kern="1200">
        <a:solidFill>
          <a:schemeClr val="tx1"/>
        </a:solidFill>
        <a:latin typeface="+mn-lt"/>
        <a:ea typeface="+mn-ea"/>
        <a:cs typeface="+mn-cs"/>
      </a:defRPr>
    </a:lvl8pPr>
    <a:lvl9pPr marL="5361506" algn="l" defTabSz="1340375" rtl="0" eaLnBrk="1" latinLnBrk="0" hangingPunct="1">
      <a:defRPr sz="2638"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F1E90D7-2B65-4BF4-9D2A-D99987C27C44}">
          <p14:sldIdLst>
            <p14:sldId id="256"/>
            <p14:sldId id="262"/>
          </p14:sldIdLst>
        </p14:section>
        <p14:section name="State" id="{D742DAC6-F594-41C0-9036-DD50847D7A6A}">
          <p14:sldIdLst>
            <p14:sldId id="351"/>
            <p14:sldId id="350"/>
            <p14:sldId id="352"/>
          </p14:sldIdLst>
        </p14:section>
        <p14:section name="12 Factor App" id="{8B45A32A-CD87-4F42-880E-46B061F8D9A3}">
          <p14:sldIdLst>
            <p14:sldId id="353"/>
            <p14:sldId id="354"/>
            <p14:sldId id="355"/>
            <p14:sldId id="356"/>
            <p14:sldId id="357"/>
            <p14:sldId id="358"/>
            <p14:sldId id="359"/>
            <p14:sldId id="360"/>
            <p14:sldId id="361"/>
            <p14:sldId id="362"/>
            <p14:sldId id="363"/>
            <p14:sldId id="364"/>
            <p14:sldId id="365"/>
            <p14:sldId id="366"/>
          </p14:sldIdLst>
        </p14:section>
        <p14:section name="Monitoring &amp; Metrics" id="{B5A3D41E-8A68-4558-B484-0E507190D2C9}">
          <p14:sldIdLst>
            <p14:sldId id="390"/>
            <p14:sldId id="391"/>
            <p14:sldId id="392"/>
            <p14:sldId id="393"/>
            <p14:sldId id="394"/>
            <p14:sldId id="395"/>
            <p14:sldId id="396"/>
          </p14:sldIdLst>
        </p14:section>
        <p14:section name="Microservices" id="{92A0EB31-D81C-4206-B582-FF95BDF4AD1B}">
          <p14:sldIdLst>
            <p14:sldId id="397"/>
            <p14:sldId id="398"/>
            <p14:sldId id="399"/>
            <p14:sldId id="400"/>
            <p14:sldId id="401"/>
            <p14:sldId id="403"/>
            <p14:sldId id="402"/>
          </p14:sldIdLst>
        </p14:section>
        <p14:section name="Frameworks" id="{CE51E15C-6626-40A5-8C62-66C79525BBAB}">
          <p14:sldIdLst>
            <p14:sldId id="404"/>
            <p14:sldId id="405"/>
          </p14:sldIdLst>
        </p14:section>
        <p14:section name="Thank you" id="{EA35DBD0-F06F-4353-B94D-98A691B623C7}">
          <p14:sldIdLst>
            <p14:sldId id="349"/>
          </p14:sldIdLst>
        </p14:section>
      </p14:sectionLst>
    </p:ext>
    <p:ext uri="{EFAFB233-063F-42B5-8137-9DF3F51BA10A}">
      <p15:sldGuideLst xmlns:p15="http://schemas.microsoft.com/office/powerpoint/2012/main">
        <p15:guide id="1" orient="horz" pos="3242" userDrawn="1">
          <p15:clr>
            <a:srgbClr val="A4A3A4"/>
          </p15:clr>
        </p15:guide>
        <p15:guide id="2" pos="5763"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asztor Janos" initials="PJ" lastIdx="1" clrIdx="0">
    <p:extLst>
      <p:ext uri="{19B8F6BF-5375-455C-9EA6-DF929625EA0E}">
        <p15:presenceInfo xmlns:p15="http://schemas.microsoft.com/office/powerpoint/2012/main" userId="Pasztor Jano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596"/>
    <a:srgbClr val="A2BB0A"/>
    <a:srgbClr val="F18800"/>
    <a:srgbClr val="BFBFBF"/>
    <a:srgbClr val="404040"/>
    <a:srgbClr val="006EB7"/>
    <a:srgbClr val="4E89BA"/>
    <a:srgbClr val="4A4D53"/>
    <a:srgbClr val="00A8AC"/>
    <a:srgbClr val="00A1DE"/>
  </p:clrMru>
  <p:extLst>
    <p:ext uri="{E76CE94A-603C-4142-B9EB-6D1370010A27}">
      <p14:discardImageEditData xmlns:p14="http://schemas.microsoft.com/office/powerpoint/2010/main" val="0"/>
    </p:ext>
    <p:ext uri="{D31A062A-798A-4329-ABDD-BBA856620510}">
      <p14:defaultImageDpi xmlns:p14="http://schemas.microsoft.com/office/powerpoint/2010/main" val="33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notesView">
  <p:normalViewPr>
    <p:restoredLeft sz="12331" autoAdjust="0"/>
    <p:restoredTop sz="97474" autoAdjust="0"/>
  </p:normalViewPr>
  <p:slideViewPr>
    <p:cSldViewPr snapToGrid="0" showGuides="1">
      <p:cViewPr varScale="1">
        <p:scale>
          <a:sx n="71" d="100"/>
          <a:sy n="71" d="100"/>
        </p:scale>
        <p:origin x="828" y="68"/>
      </p:cViewPr>
      <p:guideLst>
        <p:guide orient="horz" pos="3242"/>
        <p:guide pos="5763"/>
      </p:guideLst>
    </p:cSldViewPr>
  </p:slideViewPr>
  <p:outlineViewPr>
    <p:cViewPr>
      <p:scale>
        <a:sx n="33" d="100"/>
        <a:sy n="33" d="100"/>
      </p:scale>
      <p:origin x="0" y="-2632"/>
    </p:cViewPr>
  </p:outlineViewPr>
  <p:notesTextViewPr>
    <p:cViewPr>
      <p:scale>
        <a:sx n="3" d="2"/>
        <a:sy n="3" d="2"/>
      </p:scale>
      <p:origin x="0" y="0"/>
    </p:cViewPr>
  </p:notesTextViewPr>
  <p:notesViewPr>
    <p:cSldViewPr snapToGrid="0">
      <p:cViewPr varScale="1">
        <p:scale>
          <a:sx n="122" d="100"/>
          <a:sy n="122" d="100"/>
        </p:scale>
        <p:origin x="1084" y="6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7.wmf"/></Relationships>
</file>

<file path=ppt/media/image1.png>
</file>

<file path=ppt/media/image10.png>
</file>

<file path=ppt/media/image11.svg>
</file>

<file path=ppt/media/image12.png>
</file>

<file path=ppt/media/image13.png>
</file>

<file path=ppt/media/image14.svg>
</file>

<file path=ppt/media/image15.png>
</file>

<file path=ppt/media/image16.png>
</file>

<file path=ppt/media/image17.wmf>
</file>

<file path=ppt/media/image18.png>
</file>

<file path=ppt/media/image19.sv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g>
</file>

<file path=ppt/media/image4.gif>
</file>

<file path=ppt/media/image5.gif>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AT"/>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501AE6-A548-4B53-B7AF-2C216BF6FDEC}" type="datetimeFigureOut">
              <a:rPr lang="de-AT" smtClean="0"/>
              <a:t>14.09.2020</a:t>
            </a:fld>
            <a:endParaRPr lang="de-AT"/>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AT"/>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AT"/>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3AB911-885E-4668-8C6E-9562ABF6240B}" type="slidenum">
              <a:rPr lang="de-AT" smtClean="0"/>
              <a:t>‹#›</a:t>
            </a:fld>
            <a:endParaRPr lang="de-AT"/>
          </a:p>
        </p:txBody>
      </p:sp>
    </p:spTree>
    <p:extLst>
      <p:ext uri="{BB962C8B-B14F-4D97-AF65-F5344CB8AC3E}">
        <p14:creationId xmlns:p14="http://schemas.microsoft.com/office/powerpoint/2010/main" val="2942585775"/>
      </p:ext>
    </p:extLst>
  </p:cSld>
  <p:clrMap bg1="lt1" tx1="dk1" bg2="lt2" tx2="dk2" accent1="accent1" accent2="accent2" accent3="accent3" accent4="accent4" accent5="accent5" accent6="accent6" hlink="hlink" folHlink="folHlink"/>
  <p:notesStyle>
    <a:lvl1pPr marL="0" algn="l" defTabSz="1340375" rtl="0" eaLnBrk="1" latinLnBrk="0" hangingPunct="1">
      <a:defRPr sz="1760" kern="1200">
        <a:solidFill>
          <a:schemeClr val="tx1"/>
        </a:solidFill>
        <a:latin typeface="+mn-lt"/>
        <a:ea typeface="+mn-ea"/>
        <a:cs typeface="+mn-cs"/>
      </a:defRPr>
    </a:lvl1pPr>
    <a:lvl2pPr marL="670190" algn="l" defTabSz="1340375" rtl="0" eaLnBrk="1" latinLnBrk="0" hangingPunct="1">
      <a:defRPr sz="1760" kern="1200">
        <a:solidFill>
          <a:schemeClr val="tx1"/>
        </a:solidFill>
        <a:latin typeface="+mn-lt"/>
        <a:ea typeface="+mn-ea"/>
        <a:cs typeface="+mn-cs"/>
      </a:defRPr>
    </a:lvl2pPr>
    <a:lvl3pPr marL="1340375" algn="l" defTabSz="1340375" rtl="0" eaLnBrk="1" latinLnBrk="0" hangingPunct="1">
      <a:defRPr sz="1760" kern="1200">
        <a:solidFill>
          <a:schemeClr val="tx1"/>
        </a:solidFill>
        <a:latin typeface="+mn-lt"/>
        <a:ea typeface="+mn-ea"/>
        <a:cs typeface="+mn-cs"/>
      </a:defRPr>
    </a:lvl3pPr>
    <a:lvl4pPr marL="2010565" algn="l" defTabSz="1340375" rtl="0" eaLnBrk="1" latinLnBrk="0" hangingPunct="1">
      <a:defRPr sz="1760" kern="1200">
        <a:solidFill>
          <a:schemeClr val="tx1"/>
        </a:solidFill>
        <a:latin typeface="+mn-lt"/>
        <a:ea typeface="+mn-ea"/>
        <a:cs typeface="+mn-cs"/>
      </a:defRPr>
    </a:lvl4pPr>
    <a:lvl5pPr marL="2680752" algn="l" defTabSz="1340375" rtl="0" eaLnBrk="1" latinLnBrk="0" hangingPunct="1">
      <a:defRPr sz="1760" kern="1200">
        <a:solidFill>
          <a:schemeClr val="tx1"/>
        </a:solidFill>
        <a:latin typeface="+mn-lt"/>
        <a:ea typeface="+mn-ea"/>
        <a:cs typeface="+mn-cs"/>
      </a:defRPr>
    </a:lvl5pPr>
    <a:lvl6pPr marL="3350942" algn="l" defTabSz="1340375" rtl="0" eaLnBrk="1" latinLnBrk="0" hangingPunct="1">
      <a:defRPr sz="1760" kern="1200">
        <a:solidFill>
          <a:schemeClr val="tx1"/>
        </a:solidFill>
        <a:latin typeface="+mn-lt"/>
        <a:ea typeface="+mn-ea"/>
        <a:cs typeface="+mn-cs"/>
      </a:defRPr>
    </a:lvl6pPr>
    <a:lvl7pPr marL="4021129" algn="l" defTabSz="1340375" rtl="0" eaLnBrk="1" latinLnBrk="0" hangingPunct="1">
      <a:defRPr sz="1760" kern="1200">
        <a:solidFill>
          <a:schemeClr val="tx1"/>
        </a:solidFill>
        <a:latin typeface="+mn-lt"/>
        <a:ea typeface="+mn-ea"/>
        <a:cs typeface="+mn-cs"/>
      </a:defRPr>
    </a:lvl7pPr>
    <a:lvl8pPr marL="4691317" algn="l" defTabSz="1340375" rtl="0" eaLnBrk="1" latinLnBrk="0" hangingPunct="1">
      <a:defRPr sz="1760" kern="1200">
        <a:solidFill>
          <a:schemeClr val="tx1"/>
        </a:solidFill>
        <a:latin typeface="+mn-lt"/>
        <a:ea typeface="+mn-ea"/>
        <a:cs typeface="+mn-cs"/>
      </a:defRPr>
    </a:lvl8pPr>
    <a:lvl9pPr marL="5361506" algn="l" defTabSz="1340375" rtl="0" eaLnBrk="1" latinLnBrk="0" hangingPunct="1">
      <a:defRPr sz="176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12factor.net/backing-services"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12factor.net/build-release-run"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12factor.net/processes"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12factor.net/port-binding"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12factor.net/concurrency"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s://en.wikipedia.org/wiki/Daemon_(computing)" TargetMode="Externa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12factor.net/disposability"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12factor.net/dev-prod-parity"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12factor.net/logs"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12factor.net/admin-processes"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medium.com/ibm-cloud/7-missing-factors-from-12-factor-application-2a3e1169bd9d"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docs.docker.com/engine/reference/builder/#healthcheck" TargetMode="External"/><Relationship Id="rId2" Type="http://schemas.openxmlformats.org/officeDocument/2006/relationships/slide" Target="../slides/slide22.xml"/><Relationship Id="rId1" Type="http://schemas.openxmlformats.org/officeDocument/2006/relationships/notesMaster" Target="../notesMasters/notesMaster1.xml"/><Relationship Id="rId5" Type="http://schemas.openxmlformats.org/officeDocument/2006/relationships/hyperlink" Target="https://www.pagerduty.com/blog/lets-talk-about-alert-fatigue/" TargetMode="External"/><Relationship Id="rId4" Type="http://schemas.openxmlformats.org/officeDocument/2006/relationships/hyperlink" Target="https://kubernetes.io/docs/tasks/configure-pod-container/configure-liveness-readiness-startup-probes/" TargetMode="Externa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www.selenium.dev/"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fh-cloud-computing.github.io/exercises/4-prometheus/" TargetMode="External"/><Relationship Id="rId2" Type="http://schemas.openxmlformats.org/officeDocument/2006/relationships/slide" Target="../slides/slide24.xml"/><Relationship Id="rId1" Type="http://schemas.openxmlformats.org/officeDocument/2006/relationships/notesMaster" Target="../notesMasters/notesMaster1.xml"/><Relationship Id="rId5" Type="http://schemas.openxmlformats.org/officeDocument/2006/relationships/hyperlink" Target="https://github.com/prometheus/docs/blob/master/content/docs/instrumenting/exposition_formats.md" TargetMode="External"/><Relationship Id="rId4" Type="http://schemas.openxmlformats.org/officeDocument/2006/relationships/hyperlink" Target="https://prometheus.io/" TargetMode="Externa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www.elastic.co/what-is/elk-stack"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grafana.com/" TargetMode="External"/><Relationship Id="rId2" Type="http://schemas.openxmlformats.org/officeDocument/2006/relationships/slide" Target="../slides/slide26.xml"/><Relationship Id="rId1" Type="http://schemas.openxmlformats.org/officeDocument/2006/relationships/notesMaster" Target="../notesMasters/notesMaster1.xml"/><Relationship Id="rId4" Type="http://schemas.openxmlformats.org/officeDocument/2006/relationships/hyperlink" Target="https://fh-cloud-computing.github.io/exercises/5-grafana" TargetMode="Externa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martinfowler.com/bliki/CircuitBreaker.html"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istio.io/" TargetMode="External"/><Relationship Id="rId2" Type="http://schemas.openxmlformats.org/officeDocument/2006/relationships/slide" Target="../slides/slide35.xml"/><Relationship Id="rId1" Type="http://schemas.openxmlformats.org/officeDocument/2006/relationships/notesMaster" Target="../notesMasters/notesMaster1.xml"/><Relationship Id="rId5" Type="http://schemas.openxmlformats.org/officeDocument/2006/relationships/hyperlink" Target="https://spring.io/projects/spring-cloud" TargetMode="External"/><Relationship Id="rId4" Type="http://schemas.openxmlformats.org/officeDocument/2006/relationships/hyperlink" Target="https://www.youtube.com/watch?v=6BYq6hNhceI" TargetMode="Externa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fh-cloud-computing.github.io/lectures/3-xaa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pasztor.at/blog/stop-using-php-sessions/"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en.wikipedia.org/wiki/Publish%E2%80%93subscribe_pattern"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12factor.net/"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12factor.net/codebase"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12factor.net/dependencies"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12factor.net/config"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70255" rtl="0" eaLnBrk="1" fontAlgn="auto" latinLnBrk="0" hangingPunct="1">
              <a:lnSpc>
                <a:spcPct val="100000"/>
              </a:lnSpc>
              <a:spcBef>
                <a:spcPts val="0"/>
              </a:spcBef>
              <a:spcAft>
                <a:spcPts val="0"/>
              </a:spcAft>
              <a:buClrTx/>
              <a:buSzTx/>
              <a:buFontTx/>
              <a:buNone/>
              <a:tabLst/>
              <a:defRPr/>
            </a:pPr>
            <a:r>
              <a:rPr lang="en-US" b="0" i="0" dirty="0">
                <a:effectLst/>
                <a:latin typeface="Verdana" panose="020B0604030504040204" pitchFamily="34" charset="0"/>
              </a:rPr>
              <a:t>Introduction to the Cloud</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a:t>
            </a:fld>
            <a:endParaRPr lang="de-AT"/>
          </a:p>
        </p:txBody>
      </p:sp>
    </p:spTree>
    <p:extLst>
      <p:ext uri="{BB962C8B-B14F-4D97-AF65-F5344CB8AC3E}">
        <p14:creationId xmlns:p14="http://schemas.microsoft.com/office/powerpoint/2010/main" val="2207338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400" b="0" i="0" dirty="0">
                <a:solidFill>
                  <a:srgbClr val="000000"/>
                </a:solidFill>
                <a:effectLst/>
                <a:latin typeface="Verdana" panose="020B0604030504040204" pitchFamily="34" charset="0"/>
              </a:rPr>
              <a:t>External databases, caches, etc. </a:t>
            </a:r>
            <a:r>
              <a:rPr lang="en-US" sz="1400" b="0" i="0" u="none" strike="noStrike" dirty="0">
                <a:solidFill>
                  <a:srgbClr val="000000"/>
                </a:solidFill>
                <a:effectLst/>
                <a:latin typeface="Verdana" panose="020B0604030504040204" pitchFamily="34" charset="0"/>
                <a:hlinkClick r:id="rId3"/>
              </a:rPr>
              <a:t>should be treated as such</a:t>
            </a:r>
            <a:r>
              <a:rPr lang="en-US" sz="1400" b="0" i="0" dirty="0">
                <a:solidFill>
                  <a:srgbClr val="000000"/>
                </a:solidFill>
                <a:effectLst/>
                <a:latin typeface="Verdana" panose="020B0604030504040204" pitchFamily="34" charset="0"/>
              </a:rPr>
              <a:t>. This means that the connection options (server name, </a:t>
            </a:r>
            <a:r>
              <a:rPr lang="en-US" sz="1400" b="0" i="0" dirty="0" err="1">
                <a:solidFill>
                  <a:srgbClr val="000000"/>
                </a:solidFill>
                <a:effectLst/>
                <a:latin typeface="Verdana" panose="020B0604030504040204" pitchFamily="34" charset="0"/>
              </a:rPr>
              <a:t>url</a:t>
            </a:r>
            <a:r>
              <a:rPr lang="en-US" sz="1400" b="0" i="0" dirty="0">
                <a:solidFill>
                  <a:srgbClr val="000000"/>
                </a:solidFill>
                <a:effectLst/>
                <a:latin typeface="Verdana" panose="020B0604030504040204" pitchFamily="34" charset="0"/>
              </a:rPr>
              <a:t>, username, password, </a:t>
            </a:r>
            <a:r>
              <a:rPr lang="en-US" sz="1400" b="0" i="0" dirty="0" err="1">
                <a:solidFill>
                  <a:srgbClr val="000000"/>
                </a:solidFill>
                <a:effectLst/>
                <a:latin typeface="Verdana" panose="020B0604030504040204" pitchFamily="34" charset="0"/>
              </a:rPr>
              <a:t>etc</a:t>
            </a:r>
            <a:r>
              <a:rPr lang="en-US" sz="1400" b="0" i="0" dirty="0">
                <a:solidFill>
                  <a:srgbClr val="000000"/>
                </a:solidFill>
                <a:effectLst/>
                <a:latin typeface="Verdana" panose="020B0604030504040204" pitchFamily="34" charset="0"/>
              </a:rPr>
              <a:t>) should be configurable via environment variable and should also be </a:t>
            </a:r>
            <a:r>
              <a:rPr lang="en-US" sz="1400" b="0" i="0" dirty="0" err="1">
                <a:solidFill>
                  <a:srgbClr val="000000"/>
                </a:solidFill>
                <a:effectLst/>
                <a:latin typeface="Verdana" panose="020B0604030504040204" pitchFamily="34" charset="0"/>
              </a:rPr>
              <a:t>replacable</a:t>
            </a:r>
            <a:r>
              <a:rPr lang="en-US" sz="1400" b="0" i="0" dirty="0">
                <a:solidFill>
                  <a:srgbClr val="000000"/>
                </a:solidFill>
                <a:effectLst/>
                <a:latin typeface="Verdana" panose="020B0604030504040204" pitchFamily="34" charset="0"/>
              </a:rPr>
              <a:t> by a system administrator by simply reconfiguring the container.</a:t>
            </a:r>
          </a:p>
          <a:p>
            <a:pPr algn="l"/>
            <a:r>
              <a:rPr lang="en-US" sz="1400" b="0" i="0" dirty="0">
                <a:solidFill>
                  <a:srgbClr val="000000"/>
                </a:solidFill>
                <a:effectLst/>
                <a:latin typeface="Verdana" panose="020B0604030504040204" pitchFamily="34" charset="0"/>
              </a:rPr>
              <a:t>Testing is also important with services that are not as well standardized as, for example, a MySQL database. For example, many S3 implementations only support Amazon's version and cannot be configured to use alternative providers. An application following this recommendation should be tested against at least one other S3 provider.</a:t>
            </a:r>
          </a:p>
          <a:p>
            <a:endParaRPr lang="en-US" sz="1400" dirty="0"/>
          </a:p>
        </p:txBody>
      </p:sp>
      <p:sp>
        <p:nvSpPr>
          <p:cNvPr id="4" name="Slide Number Placeholder 3"/>
          <p:cNvSpPr>
            <a:spLocks noGrp="1"/>
          </p:cNvSpPr>
          <p:nvPr>
            <p:ph type="sldNum" sz="quarter" idx="5"/>
          </p:nvPr>
        </p:nvSpPr>
        <p:spPr/>
        <p:txBody>
          <a:bodyPr/>
          <a:lstStyle/>
          <a:p>
            <a:fld id="{793AB911-885E-4668-8C6E-9562ABF6240B}" type="slidenum">
              <a:rPr lang="de-AT" smtClean="0"/>
              <a:t>10</a:t>
            </a:fld>
            <a:endParaRPr lang="de-AT"/>
          </a:p>
        </p:txBody>
      </p:sp>
    </p:spTree>
    <p:extLst>
      <p:ext uri="{BB962C8B-B14F-4D97-AF65-F5344CB8AC3E}">
        <p14:creationId xmlns:p14="http://schemas.microsoft.com/office/powerpoint/2010/main" val="17758458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The </a:t>
            </a:r>
            <a:r>
              <a:rPr lang="en-US" b="0" i="0" u="none" strike="noStrike" dirty="0">
                <a:effectLst/>
                <a:latin typeface="Verdana" panose="020B0604030504040204" pitchFamily="34" charset="0"/>
                <a:hlinkClick r:id="rId3"/>
              </a:rPr>
              <a:t>build recommendation</a:t>
            </a:r>
            <a:r>
              <a:rPr lang="en-US" b="0" i="0" dirty="0">
                <a:solidFill>
                  <a:srgbClr val="000000"/>
                </a:solidFill>
                <a:effectLst/>
                <a:latin typeface="Verdana" panose="020B0604030504040204" pitchFamily="34" charset="0"/>
              </a:rPr>
              <a:t> says that the build process should be separated from the runtime configuration and the release process. In practice this means that you don't bake your configuration into your container. It also means that each release should have a version number or date, allowing you to roll back to a specific version.</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11</a:t>
            </a:fld>
            <a:endParaRPr lang="de-AT"/>
          </a:p>
        </p:txBody>
      </p:sp>
    </p:spTree>
    <p:extLst>
      <p:ext uri="{BB962C8B-B14F-4D97-AF65-F5344CB8AC3E}">
        <p14:creationId xmlns:p14="http://schemas.microsoft.com/office/powerpoint/2010/main" val="14792557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The </a:t>
            </a:r>
            <a:r>
              <a:rPr lang="en-US" b="0" i="0" u="none" strike="noStrike" dirty="0">
                <a:effectLst/>
                <a:latin typeface="Verdana" panose="020B0604030504040204" pitchFamily="34" charset="0"/>
                <a:hlinkClick r:id="rId3"/>
              </a:rPr>
              <a:t>processes recommendation</a:t>
            </a:r>
            <a:r>
              <a:rPr lang="en-US" b="0" i="0" dirty="0">
                <a:solidFill>
                  <a:srgbClr val="000000"/>
                </a:solidFill>
                <a:effectLst/>
                <a:latin typeface="Verdana" panose="020B0604030504040204" pitchFamily="34" charset="0"/>
              </a:rPr>
              <a:t> says that your application should run as a single program without any shared data between different copies of your application. Any state should be outsourced to an external database or system as mentioned before.</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12</a:t>
            </a:fld>
            <a:endParaRPr lang="de-AT"/>
          </a:p>
        </p:txBody>
      </p:sp>
    </p:spTree>
    <p:extLst>
      <p:ext uri="{BB962C8B-B14F-4D97-AF65-F5344CB8AC3E}">
        <p14:creationId xmlns:p14="http://schemas.microsoft.com/office/powerpoint/2010/main" val="29279612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The </a:t>
            </a:r>
            <a:r>
              <a:rPr lang="en-US" b="0" i="0" u="none" strike="noStrike" dirty="0">
                <a:effectLst/>
                <a:latin typeface="Verdana" panose="020B0604030504040204" pitchFamily="34" charset="0"/>
                <a:hlinkClick r:id="rId3"/>
              </a:rPr>
              <a:t>port binding recommendation</a:t>
            </a:r>
            <a:r>
              <a:rPr lang="en-US" b="0" i="0" dirty="0">
                <a:solidFill>
                  <a:srgbClr val="000000"/>
                </a:solidFill>
                <a:effectLst/>
                <a:latin typeface="Verdana" panose="020B0604030504040204" pitchFamily="34" charset="0"/>
              </a:rPr>
              <a:t> says that an application is standalone and does not require an external webserver to run. (Typically PHP applications require a bit of legwork to satisfy this requirement.)</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13</a:t>
            </a:fld>
            <a:endParaRPr lang="de-AT"/>
          </a:p>
        </p:txBody>
      </p:sp>
    </p:spTree>
    <p:extLst>
      <p:ext uri="{BB962C8B-B14F-4D97-AF65-F5344CB8AC3E}">
        <p14:creationId xmlns:p14="http://schemas.microsoft.com/office/powerpoint/2010/main" val="4231406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a:t>
            </a:r>
            <a:r>
              <a:rPr lang="en-US" b="0" i="0" u="none" strike="noStrike" dirty="0">
                <a:solidFill>
                  <a:srgbClr val="000000"/>
                </a:solidFill>
                <a:effectLst/>
                <a:latin typeface="Verdana" panose="020B0604030504040204" pitchFamily="34" charset="0"/>
                <a:hlinkClick r:id="rId3"/>
              </a:rPr>
              <a:t>concurrency recommendation</a:t>
            </a:r>
            <a:r>
              <a:rPr lang="en-US" b="0" i="0" dirty="0">
                <a:solidFill>
                  <a:srgbClr val="000000"/>
                </a:solidFill>
                <a:effectLst/>
                <a:latin typeface="Verdana" panose="020B0604030504040204" pitchFamily="34" charset="0"/>
              </a:rPr>
              <a:t> defines a number of rules for process handling. It requires that it should be possible to run multiple copies of the application, optionally across several machines. It also requires that the application should not </a:t>
            </a:r>
            <a:r>
              <a:rPr lang="en-US" b="0" i="0" u="none" strike="noStrike" dirty="0" err="1">
                <a:solidFill>
                  <a:srgbClr val="000000"/>
                </a:solidFill>
                <a:effectLst/>
                <a:latin typeface="Verdana" panose="020B0604030504040204" pitchFamily="34" charset="0"/>
                <a:hlinkClick r:id="rId4"/>
              </a:rPr>
              <a:t>daemonize</a:t>
            </a:r>
            <a:r>
              <a:rPr lang="en-US" b="0" i="0" dirty="0">
                <a:solidFill>
                  <a:srgbClr val="000000"/>
                </a:solidFill>
                <a:effectLst/>
                <a:latin typeface="Verdana" panose="020B0604030504040204" pitchFamily="34" charset="0"/>
              </a:rPr>
              <a:t>.</a:t>
            </a:r>
          </a:p>
          <a:p>
            <a:pPr algn="l"/>
            <a:r>
              <a:rPr lang="en-US" b="0" i="0" dirty="0">
                <a:solidFill>
                  <a:srgbClr val="000000"/>
                </a:solidFill>
                <a:effectLst/>
                <a:latin typeface="Verdana" panose="020B0604030504040204" pitchFamily="34" charset="0"/>
              </a:rPr>
              <a:t>While this may seem as trivial with a green field project, it is definitely a challenge for legacy application.</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14</a:t>
            </a:fld>
            <a:endParaRPr lang="de-AT"/>
          </a:p>
        </p:txBody>
      </p:sp>
    </p:spTree>
    <p:extLst>
      <p:ext uri="{BB962C8B-B14F-4D97-AF65-F5344CB8AC3E}">
        <p14:creationId xmlns:p14="http://schemas.microsoft.com/office/powerpoint/2010/main" val="17845091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This </a:t>
            </a:r>
            <a:r>
              <a:rPr lang="en-US" b="0" i="0" u="none" strike="noStrike" dirty="0">
                <a:effectLst/>
                <a:latin typeface="Verdana" panose="020B0604030504040204" pitchFamily="34" charset="0"/>
                <a:hlinkClick r:id="rId3"/>
              </a:rPr>
              <a:t>recommendation</a:t>
            </a:r>
            <a:r>
              <a:rPr lang="en-US" b="0" i="0" dirty="0">
                <a:solidFill>
                  <a:srgbClr val="000000"/>
                </a:solidFill>
                <a:effectLst/>
                <a:latin typeface="Verdana" panose="020B0604030504040204" pitchFamily="34" charset="0"/>
              </a:rPr>
              <a:t> states that an application should have a fast startup and should also shut down quickly when receiving the </a:t>
            </a:r>
            <a:r>
              <a:rPr lang="en-US" dirty="0"/>
              <a:t>TERM</a:t>
            </a:r>
            <a:r>
              <a:rPr lang="en-US" b="0" i="0" dirty="0">
                <a:solidFill>
                  <a:srgbClr val="000000"/>
                </a:solidFill>
                <a:effectLst/>
                <a:latin typeface="Verdana" panose="020B0604030504040204" pitchFamily="34" charset="0"/>
              </a:rPr>
              <a:t> signal. Applications should also be able to recover from unexpected crashes.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15</a:t>
            </a:fld>
            <a:endParaRPr lang="de-AT"/>
          </a:p>
        </p:txBody>
      </p:sp>
    </p:spTree>
    <p:extLst>
      <p:ext uri="{BB962C8B-B14F-4D97-AF65-F5344CB8AC3E}">
        <p14:creationId xmlns:p14="http://schemas.microsoft.com/office/powerpoint/2010/main" val="12512566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a:t>
            </a:r>
            <a:r>
              <a:rPr lang="en-US" b="0" i="0" u="none" strike="noStrike" dirty="0">
                <a:solidFill>
                  <a:srgbClr val="000000"/>
                </a:solidFill>
                <a:effectLst/>
                <a:latin typeface="Verdana" panose="020B0604030504040204" pitchFamily="34" charset="0"/>
                <a:hlinkClick r:id="rId3"/>
              </a:rPr>
              <a:t>dev/prod parity</a:t>
            </a:r>
            <a:r>
              <a:rPr lang="en-US" b="0" i="0" dirty="0">
                <a:solidFill>
                  <a:srgbClr val="000000"/>
                </a:solidFill>
                <a:effectLst/>
                <a:latin typeface="Verdana" panose="020B0604030504040204" pitchFamily="34" charset="0"/>
              </a:rPr>
              <a:t> recommendation postulates that developers of apps should strive to have a continuous method of deployment that allows for rapid rollout of updates. This lowers the work a developer needs to go through to deploy and therefore promotes smaller change sets.</a:t>
            </a:r>
          </a:p>
          <a:p>
            <a:pPr algn="l"/>
            <a:r>
              <a:rPr lang="en-US" b="0" i="0" dirty="0">
                <a:solidFill>
                  <a:srgbClr val="000000"/>
                </a:solidFill>
                <a:effectLst/>
                <a:latin typeface="Verdana" panose="020B0604030504040204" pitchFamily="34" charset="0"/>
              </a:rPr>
              <a:t>Smaller change sets make tracking down issues with deployments easier, but can be impractical when working with larger, slower moving clients. (e.g. banks, </a:t>
            </a:r>
            <a:r>
              <a:rPr lang="en-US" b="0" i="0" dirty="0" err="1">
                <a:solidFill>
                  <a:srgbClr val="000000"/>
                </a:solidFill>
                <a:effectLst/>
                <a:latin typeface="Verdana" panose="020B0604030504040204" pitchFamily="34" charset="0"/>
              </a:rPr>
              <a:t>telcos</a:t>
            </a:r>
            <a:r>
              <a:rPr lang="en-US" b="0" i="0" dirty="0">
                <a:solidFill>
                  <a:srgbClr val="000000"/>
                </a:solidFill>
                <a:effectLst/>
                <a:latin typeface="Verdana" panose="020B0604030504040204" pitchFamily="34" charset="0"/>
              </a:rPr>
              <a:t>, etc.)</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16</a:t>
            </a:fld>
            <a:endParaRPr lang="de-AT"/>
          </a:p>
        </p:txBody>
      </p:sp>
    </p:spTree>
    <p:extLst>
      <p:ext uri="{BB962C8B-B14F-4D97-AF65-F5344CB8AC3E}">
        <p14:creationId xmlns:p14="http://schemas.microsoft.com/office/powerpoint/2010/main" val="40520693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a:t>
            </a:r>
            <a:r>
              <a:rPr lang="en-US" b="0" i="0" u="none" strike="noStrike" dirty="0">
                <a:solidFill>
                  <a:srgbClr val="000000"/>
                </a:solidFill>
                <a:effectLst/>
                <a:latin typeface="Verdana" panose="020B0604030504040204" pitchFamily="34" charset="0"/>
                <a:hlinkClick r:id="rId3"/>
              </a:rPr>
              <a:t>logs recommendation</a:t>
            </a:r>
            <a:r>
              <a:rPr lang="en-US" b="0" i="0" dirty="0">
                <a:solidFill>
                  <a:srgbClr val="000000"/>
                </a:solidFill>
                <a:effectLst/>
                <a:latin typeface="Verdana" panose="020B0604030504040204" pitchFamily="34" charset="0"/>
              </a:rPr>
              <a:t> states that an app should simply write logs to the standard output in a standardized form (e.g. JSON). Everything else, like routing or storing logs, is not the applications concern.</a:t>
            </a:r>
          </a:p>
          <a:p>
            <a:pPr algn="l"/>
            <a:r>
              <a:rPr lang="en-US" b="0" i="0" dirty="0">
                <a:solidFill>
                  <a:srgbClr val="000000"/>
                </a:solidFill>
                <a:effectLst/>
                <a:latin typeface="Verdana" panose="020B0604030504040204" pitchFamily="34" charset="0"/>
              </a:rPr>
              <a:t>In practice each application contains at least some basic logic to filter logs to make it easier to configure the logging level.</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17</a:t>
            </a:fld>
            <a:endParaRPr lang="de-AT"/>
          </a:p>
        </p:txBody>
      </p:sp>
    </p:spTree>
    <p:extLst>
      <p:ext uri="{BB962C8B-B14F-4D97-AF65-F5344CB8AC3E}">
        <p14:creationId xmlns:p14="http://schemas.microsoft.com/office/powerpoint/2010/main" val="42089852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The </a:t>
            </a:r>
            <a:r>
              <a:rPr lang="en-US" b="0" i="0" u="none" strike="noStrike" dirty="0">
                <a:effectLst/>
                <a:latin typeface="Verdana" panose="020B0604030504040204" pitchFamily="34" charset="0"/>
                <a:hlinkClick r:id="rId3"/>
              </a:rPr>
              <a:t>admin process recommendation</a:t>
            </a:r>
            <a:r>
              <a:rPr lang="en-US" b="0" i="0" dirty="0">
                <a:solidFill>
                  <a:srgbClr val="000000"/>
                </a:solidFill>
                <a:effectLst/>
                <a:latin typeface="Verdana" panose="020B0604030504040204" pitchFamily="34" charset="0"/>
              </a:rPr>
              <a:t> concerns itself with the command line tools needed to operate the application. These are things like running database migrations, etc. The recommendation says that these tools should be runnable directly from the applications directory without much extra configuration or installation.</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18</a:t>
            </a:fld>
            <a:endParaRPr lang="de-AT"/>
          </a:p>
        </p:txBody>
      </p:sp>
    </p:spTree>
    <p:extLst>
      <p:ext uri="{BB962C8B-B14F-4D97-AF65-F5344CB8AC3E}">
        <p14:creationId xmlns:p14="http://schemas.microsoft.com/office/powerpoint/2010/main" val="23674659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000000"/>
                </a:solidFill>
                <a:effectLst/>
                <a:latin typeface="Verdana" panose="020B0604030504040204" pitchFamily="34" charset="0"/>
              </a:rPr>
              <a:t>Tip</a:t>
            </a:r>
          </a:p>
          <a:p>
            <a:pPr algn="l"/>
            <a:r>
              <a:rPr lang="en-US" b="0" i="0" dirty="0">
                <a:solidFill>
                  <a:srgbClr val="000000"/>
                </a:solidFill>
                <a:effectLst/>
                <a:latin typeface="Verdana" panose="020B0604030504040204" pitchFamily="34" charset="0"/>
              </a:rPr>
              <a:t>These factors are, of course, not exhaustive. IBM has published a whole host of </a:t>
            </a:r>
            <a:r>
              <a:rPr lang="en-US" b="0" i="0" u="none" strike="noStrike" dirty="0">
                <a:solidFill>
                  <a:srgbClr val="000000"/>
                </a:solidFill>
                <a:effectLst/>
                <a:latin typeface="Verdana" panose="020B0604030504040204" pitchFamily="34" charset="0"/>
                <a:hlinkClick r:id="rId3"/>
              </a:rPr>
              <a:t>additional factors</a:t>
            </a:r>
            <a:r>
              <a:rPr lang="en-US" b="0" i="0" dirty="0">
                <a:solidFill>
                  <a:srgbClr val="000000"/>
                </a:solidFill>
                <a:effectLst/>
                <a:latin typeface="Verdana" panose="020B0604030504040204" pitchFamily="34" charset="0"/>
              </a:rPr>
              <a:t>.</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19</a:t>
            </a:fld>
            <a:endParaRPr lang="de-AT"/>
          </a:p>
        </p:txBody>
      </p:sp>
    </p:spTree>
    <p:extLst>
      <p:ext uri="{BB962C8B-B14F-4D97-AF65-F5344CB8AC3E}">
        <p14:creationId xmlns:p14="http://schemas.microsoft.com/office/powerpoint/2010/main" val="11997982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Software development doesn't exist in a vacuum. The software will need to run somewhere. While not every software needs to, or indeed will, scale to Google levels, a little forethought can go a long way towards surviving the first contact with the customer hordes.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a:t>
            </a:fld>
            <a:endParaRPr lang="de-AT"/>
          </a:p>
        </p:txBody>
      </p:sp>
    </p:spTree>
    <p:extLst>
      <p:ext uri="{BB962C8B-B14F-4D97-AF65-F5344CB8AC3E}">
        <p14:creationId xmlns:p14="http://schemas.microsoft.com/office/powerpoint/2010/main" val="6492086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above 12 factors are, by necessity, limited in scope. The author(s) of those 12 factors have taken many things into account, yet left out others.</a:t>
            </a:r>
          </a:p>
          <a:p>
            <a:pPr algn="l"/>
            <a:r>
              <a:rPr lang="en-US" b="0" i="0" dirty="0">
                <a:solidFill>
                  <a:srgbClr val="000000"/>
                </a:solidFill>
                <a:effectLst/>
                <a:latin typeface="Verdana" panose="020B0604030504040204" pitchFamily="34" charset="0"/>
              </a:rPr>
              <a:t>One of the most important aspects left out of the list above is monitoring. Any developer wanting to working a cloud-native environment needs to consider monitoring. After all, the journey to the cloud is supposed to bring greater stability and facilitate rapid development cycles.</a:t>
            </a:r>
          </a:p>
          <a:p>
            <a:pPr algn="l"/>
            <a:r>
              <a:rPr lang="en-US" b="0" i="0" dirty="0">
                <a:solidFill>
                  <a:srgbClr val="000000"/>
                </a:solidFill>
                <a:effectLst/>
                <a:latin typeface="Verdana" panose="020B0604030504040204" pitchFamily="34" charset="0"/>
              </a:rPr>
              <a:t>In this section we will discuss the monitoring types and their practical implementation.</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20</a:t>
            </a:fld>
            <a:endParaRPr lang="de-AT"/>
          </a:p>
        </p:txBody>
      </p:sp>
    </p:spTree>
    <p:extLst>
      <p:ext uri="{BB962C8B-B14F-4D97-AF65-F5344CB8AC3E}">
        <p14:creationId xmlns:p14="http://schemas.microsoft.com/office/powerpoint/2010/main" val="40487424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200" b="0" i="0" dirty="0">
                <a:solidFill>
                  <a:srgbClr val="000000"/>
                </a:solidFill>
                <a:effectLst/>
                <a:latin typeface="Verdana" panose="020B0604030504040204" pitchFamily="34" charset="0"/>
              </a:rPr>
              <a:t>One of the most classic forms of monitoring are periodic checks. Periodic checks run a certain check, for example a connection, against the application. If the connection succeeds the check is green, if not the check is red and an alert is sent out. The check types are varied, ranging from a simple connection attempt to a fully blown interaction with the application.</a:t>
            </a:r>
          </a:p>
          <a:p>
            <a:endParaRPr lang="en-US" sz="1200" dirty="0"/>
          </a:p>
        </p:txBody>
      </p:sp>
      <p:sp>
        <p:nvSpPr>
          <p:cNvPr id="4" name="Slide Number Placeholder 3"/>
          <p:cNvSpPr>
            <a:spLocks noGrp="1"/>
          </p:cNvSpPr>
          <p:nvPr>
            <p:ph type="sldNum" sz="quarter" idx="5"/>
          </p:nvPr>
        </p:nvSpPr>
        <p:spPr/>
        <p:txBody>
          <a:bodyPr/>
          <a:lstStyle/>
          <a:p>
            <a:fld id="{793AB911-885E-4668-8C6E-9562ABF6240B}" type="slidenum">
              <a:rPr lang="de-AT" smtClean="0"/>
              <a:t>21</a:t>
            </a:fld>
            <a:endParaRPr lang="de-AT"/>
          </a:p>
        </p:txBody>
      </p:sp>
    </p:spTree>
    <p:extLst>
      <p:ext uri="{BB962C8B-B14F-4D97-AF65-F5344CB8AC3E}">
        <p14:creationId xmlns:p14="http://schemas.microsoft.com/office/powerpoint/2010/main" val="29096101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400" b="0" i="0" dirty="0">
                <a:solidFill>
                  <a:srgbClr val="000000"/>
                </a:solidFill>
                <a:effectLst/>
                <a:latin typeface="Verdana" panose="020B0604030504040204" pitchFamily="34" charset="0"/>
              </a:rPr>
              <a:t>These checks not only serve the purpose of alerting the administrator but can also work as a trigger for a self-healing system. In a containerized environment, for example, we have several options to implement a self-healing system. You can add the </a:t>
            </a:r>
            <a:r>
              <a:rPr lang="en-US" sz="1400" b="0" i="0" u="none" strike="noStrike" dirty="0">
                <a:solidFill>
                  <a:srgbClr val="000000"/>
                </a:solidFill>
                <a:effectLst/>
                <a:latin typeface="Verdana" panose="020B0604030504040204" pitchFamily="34" charset="0"/>
                <a:hlinkClick r:id="rId3"/>
              </a:rPr>
              <a:t>HEALTHCHECK</a:t>
            </a:r>
            <a:r>
              <a:rPr lang="en-US" sz="1400" b="0" i="0" dirty="0">
                <a:solidFill>
                  <a:srgbClr val="000000"/>
                </a:solidFill>
                <a:effectLst/>
                <a:latin typeface="Verdana" panose="020B0604030504040204" pitchFamily="34" charset="0"/>
              </a:rPr>
              <a:t> directive in the </a:t>
            </a:r>
            <a:r>
              <a:rPr lang="en-US" sz="1400" b="0" i="0" dirty="0" err="1">
                <a:solidFill>
                  <a:srgbClr val="000000"/>
                </a:solidFill>
                <a:effectLst/>
                <a:latin typeface="Verdana" panose="020B0604030504040204" pitchFamily="34" charset="0"/>
              </a:rPr>
              <a:t>Dockerfile</a:t>
            </a:r>
            <a:r>
              <a:rPr lang="en-US" sz="1400" b="0" i="0" dirty="0">
                <a:solidFill>
                  <a:srgbClr val="000000"/>
                </a:solidFill>
                <a:effectLst/>
                <a:latin typeface="Verdana" panose="020B0604030504040204" pitchFamily="34" charset="0"/>
              </a:rPr>
              <a:t> for example, or you can implement </a:t>
            </a:r>
            <a:r>
              <a:rPr lang="en-US" sz="1400" b="0" i="0" u="none" strike="noStrike" dirty="0">
                <a:solidFill>
                  <a:srgbClr val="000000"/>
                </a:solidFill>
                <a:effectLst/>
                <a:latin typeface="Verdana" panose="020B0604030504040204" pitchFamily="34" charset="0"/>
                <a:hlinkClick r:id="rId4"/>
              </a:rPr>
              <a:t>Liveness, Readiness, and Startup </a:t>
            </a:r>
            <a:r>
              <a:rPr lang="en-US" sz="1400" b="0" i="0" u="none" strike="noStrike" dirty="0" err="1">
                <a:solidFill>
                  <a:srgbClr val="000000"/>
                </a:solidFill>
                <a:effectLst/>
                <a:latin typeface="Verdana" panose="020B0604030504040204" pitchFamily="34" charset="0"/>
                <a:hlinkClick r:id="rId4"/>
              </a:rPr>
              <a:t>Probles</a:t>
            </a:r>
            <a:r>
              <a:rPr lang="en-US" sz="1400" b="0" i="0" dirty="0">
                <a:solidFill>
                  <a:srgbClr val="000000"/>
                </a:solidFill>
                <a:effectLst/>
                <a:latin typeface="Verdana" panose="020B0604030504040204" pitchFamily="34" charset="0"/>
              </a:rPr>
              <a:t> in Kubernetes.</a:t>
            </a:r>
          </a:p>
          <a:p>
            <a:pPr algn="l"/>
            <a:r>
              <a:rPr lang="en-US" sz="1400" b="0" i="0" dirty="0">
                <a:solidFill>
                  <a:srgbClr val="000000"/>
                </a:solidFill>
                <a:effectLst/>
                <a:latin typeface="Verdana" panose="020B0604030504040204" pitchFamily="34" charset="0"/>
              </a:rPr>
              <a:t>The important question to consider with periodic checks is the rate of false positives. An intermittent network failure may not be a signal for an application failing and can still raise alarms. In order to avoid </a:t>
            </a:r>
            <a:r>
              <a:rPr lang="en-US" sz="1400" b="0" i="0" u="none" strike="noStrike" dirty="0">
                <a:solidFill>
                  <a:srgbClr val="000000"/>
                </a:solidFill>
                <a:effectLst/>
                <a:latin typeface="Verdana" panose="020B0604030504040204" pitchFamily="34" charset="0"/>
                <a:hlinkClick r:id="rId5"/>
              </a:rPr>
              <a:t>alert fatigue</a:t>
            </a:r>
            <a:r>
              <a:rPr lang="en-US" sz="1400" b="0" i="0" dirty="0">
                <a:solidFill>
                  <a:srgbClr val="000000"/>
                </a:solidFill>
                <a:effectLst/>
                <a:latin typeface="Verdana" panose="020B0604030504040204" pitchFamily="34" charset="0"/>
              </a:rPr>
              <a:t> a well designed monitoring system keeps false alerts to a minimum.</a:t>
            </a:r>
          </a:p>
          <a:p>
            <a:endParaRPr lang="en-US" sz="1400" dirty="0"/>
          </a:p>
        </p:txBody>
      </p:sp>
      <p:sp>
        <p:nvSpPr>
          <p:cNvPr id="4" name="Slide Number Placeholder 3"/>
          <p:cNvSpPr>
            <a:spLocks noGrp="1"/>
          </p:cNvSpPr>
          <p:nvPr>
            <p:ph type="sldNum" sz="quarter" idx="5"/>
          </p:nvPr>
        </p:nvSpPr>
        <p:spPr/>
        <p:txBody>
          <a:bodyPr/>
          <a:lstStyle/>
          <a:p>
            <a:fld id="{793AB911-885E-4668-8C6E-9562ABF6240B}" type="slidenum">
              <a:rPr lang="de-AT" smtClean="0"/>
              <a:t>22</a:t>
            </a:fld>
            <a:endParaRPr lang="de-AT"/>
          </a:p>
        </p:txBody>
      </p:sp>
    </p:spTree>
    <p:extLst>
      <p:ext uri="{BB962C8B-B14F-4D97-AF65-F5344CB8AC3E}">
        <p14:creationId xmlns:p14="http://schemas.microsoft.com/office/powerpoint/2010/main" val="13555129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600" b="0" i="0" dirty="0">
                <a:solidFill>
                  <a:srgbClr val="000000"/>
                </a:solidFill>
                <a:effectLst/>
                <a:latin typeface="Verdana" panose="020B0604030504040204" pitchFamily="34" charset="0"/>
              </a:rPr>
              <a:t>A very special case of periodic checks are full-on feature tests. These feature tests blur the boundaries between development-time software testing and operations. The intention is to run a full application test, such as with the </a:t>
            </a:r>
            <a:r>
              <a:rPr lang="en-US" sz="1600" b="0" i="0" u="none" strike="noStrike" dirty="0">
                <a:solidFill>
                  <a:srgbClr val="000000"/>
                </a:solidFill>
                <a:effectLst/>
                <a:latin typeface="Verdana" panose="020B0604030504040204" pitchFamily="34" charset="0"/>
                <a:hlinkClick r:id="rId3"/>
              </a:rPr>
              <a:t>Selenium</a:t>
            </a:r>
            <a:r>
              <a:rPr lang="en-US" sz="1600" b="0" i="0" dirty="0">
                <a:solidFill>
                  <a:srgbClr val="000000"/>
                </a:solidFill>
                <a:effectLst/>
                <a:latin typeface="Verdana" panose="020B0604030504040204" pitchFamily="34" charset="0"/>
              </a:rPr>
              <a:t> test suite, against a production application. This test could test a full signup, for example. This level of testing ensures that the application keeps working even after deployment.</a:t>
            </a:r>
          </a:p>
          <a:p>
            <a:pPr algn="l"/>
            <a:r>
              <a:rPr lang="en-US" sz="1600" b="0" i="0" dirty="0">
                <a:solidFill>
                  <a:srgbClr val="000000"/>
                </a:solidFill>
                <a:effectLst/>
                <a:latin typeface="Verdana" panose="020B0604030504040204" pitchFamily="34" charset="0"/>
              </a:rPr>
              <a:t>While not practical in every scenario these tests can ensure a high level of certainty and can also function as a regression test when the infrastructure changes rather than the application.</a:t>
            </a:r>
          </a:p>
          <a:p>
            <a:endParaRPr lang="en-US" sz="1600" dirty="0"/>
          </a:p>
        </p:txBody>
      </p:sp>
      <p:sp>
        <p:nvSpPr>
          <p:cNvPr id="4" name="Slide Number Placeholder 3"/>
          <p:cNvSpPr>
            <a:spLocks noGrp="1"/>
          </p:cNvSpPr>
          <p:nvPr>
            <p:ph type="sldNum" sz="quarter" idx="5"/>
          </p:nvPr>
        </p:nvSpPr>
        <p:spPr/>
        <p:txBody>
          <a:bodyPr/>
          <a:lstStyle/>
          <a:p>
            <a:fld id="{793AB911-885E-4668-8C6E-9562ABF6240B}" type="slidenum">
              <a:rPr lang="de-AT" smtClean="0"/>
              <a:t>23</a:t>
            </a:fld>
            <a:endParaRPr lang="de-AT"/>
          </a:p>
        </p:txBody>
      </p:sp>
    </p:spTree>
    <p:extLst>
      <p:ext uri="{BB962C8B-B14F-4D97-AF65-F5344CB8AC3E}">
        <p14:creationId xmlns:p14="http://schemas.microsoft.com/office/powerpoint/2010/main" val="38053718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200" b="0" i="0" dirty="0">
                <a:solidFill>
                  <a:srgbClr val="000000"/>
                </a:solidFill>
                <a:effectLst/>
                <a:latin typeface="Verdana" panose="020B0604030504040204" pitchFamily="34" charset="0"/>
              </a:rPr>
              <a:t>Another important aspect of monitoring is metrics collection. Periodic checks can only check what's there, but they cannot indicate a brewing trouble before it happens. Metrics can be an early warning system for a failure in the application. For example, a software rollout can significantly impact signups. While the change may have been entirely intentional it is business critical to observe this happening and alert immediately to a potential defect in the software. Are the loading times too long? Did the layout change make the process too confusing? Metrics can help.</a:t>
            </a:r>
          </a:p>
          <a:p>
            <a:pPr algn="l"/>
            <a:r>
              <a:rPr lang="en-US" sz="1200" b="0" i="0" dirty="0">
                <a:solidFill>
                  <a:srgbClr val="000000"/>
                </a:solidFill>
                <a:effectLst/>
                <a:latin typeface="Verdana" panose="020B0604030504040204" pitchFamily="34" charset="0"/>
              </a:rPr>
              <a:t>As you will learn in the </a:t>
            </a:r>
            <a:r>
              <a:rPr lang="en-US" sz="1200" b="0" i="0" u="none" strike="noStrike" dirty="0">
                <a:solidFill>
                  <a:srgbClr val="000000"/>
                </a:solidFill>
                <a:effectLst/>
                <a:latin typeface="Verdana" panose="020B0604030504040204" pitchFamily="34" charset="0"/>
                <a:hlinkClick r:id="rId3"/>
              </a:rPr>
              <a:t>Prometheus exercise</a:t>
            </a:r>
            <a:r>
              <a:rPr lang="en-US" sz="1200" b="0" i="0" dirty="0">
                <a:solidFill>
                  <a:srgbClr val="000000"/>
                </a:solidFill>
                <a:effectLst/>
                <a:latin typeface="Verdana" panose="020B0604030504040204" pitchFamily="34" charset="0"/>
              </a:rPr>
              <a:t>, </a:t>
            </a:r>
            <a:r>
              <a:rPr lang="en-US" sz="1200" b="0" i="0" u="none" strike="noStrike" dirty="0">
                <a:solidFill>
                  <a:srgbClr val="000000"/>
                </a:solidFill>
                <a:effectLst/>
                <a:latin typeface="Verdana" panose="020B0604030504040204" pitchFamily="34" charset="0"/>
                <a:hlinkClick r:id="rId4"/>
              </a:rPr>
              <a:t>Prometheus</a:t>
            </a:r>
            <a:r>
              <a:rPr lang="en-US" sz="1200" b="0" i="0" dirty="0">
                <a:solidFill>
                  <a:srgbClr val="000000"/>
                </a:solidFill>
                <a:effectLst/>
                <a:latin typeface="Verdana" panose="020B0604030504040204" pitchFamily="34" charset="0"/>
              </a:rPr>
              <a:t> has established itself as a </a:t>
            </a:r>
            <a:r>
              <a:rPr lang="en-US" sz="1200" b="0" i="0" dirty="0" err="1">
                <a:solidFill>
                  <a:srgbClr val="000000"/>
                </a:solidFill>
                <a:effectLst/>
                <a:latin typeface="Verdana" panose="020B0604030504040204" pitchFamily="34" charset="0"/>
              </a:rPr>
              <a:t>defacto</a:t>
            </a:r>
            <a:r>
              <a:rPr lang="en-US" sz="1200" b="0" i="0" dirty="0">
                <a:solidFill>
                  <a:srgbClr val="000000"/>
                </a:solidFill>
                <a:effectLst/>
                <a:latin typeface="Verdana" panose="020B0604030504040204" pitchFamily="34" charset="0"/>
              </a:rPr>
              <a:t> standard for monitoring cloud-native applications. Prometheus makes it exceedingly easy to integrate metrics collection with just about any application. It is not uncommon to see applications include a small webserver that exposes internal metrics </a:t>
            </a:r>
            <a:r>
              <a:rPr lang="en-US" sz="1200" b="0" i="0" u="none" strike="noStrike" dirty="0">
                <a:solidFill>
                  <a:srgbClr val="000000"/>
                </a:solidFill>
                <a:effectLst/>
                <a:latin typeface="Verdana" panose="020B0604030504040204" pitchFamily="34" charset="0"/>
                <a:hlinkClick r:id="rId5"/>
              </a:rPr>
              <a:t>in the Prometheus data format</a:t>
            </a:r>
            <a:r>
              <a:rPr lang="en-US" sz="1200" b="0" i="0" dirty="0">
                <a:solidFill>
                  <a:srgbClr val="000000"/>
                </a:solidFill>
                <a:effectLst/>
                <a:latin typeface="Verdana" panose="020B0604030504040204" pitchFamily="34" charset="0"/>
              </a:rPr>
              <a:t>. Prometheus then collects these metrics and provides alerting and query services.</a:t>
            </a:r>
          </a:p>
          <a:p>
            <a:pPr algn="l"/>
            <a:r>
              <a:rPr lang="en-US" sz="1200" b="0" i="0" dirty="0">
                <a:solidFill>
                  <a:srgbClr val="000000"/>
                </a:solidFill>
                <a:effectLst/>
                <a:latin typeface="Verdana" panose="020B0604030504040204" pitchFamily="34" charset="0"/>
              </a:rPr>
              <a:t>The reason why Prometheus has established itself as a standard is its ability to monitor a dynamic number of machines. It first queries the </a:t>
            </a:r>
            <a:r>
              <a:rPr lang="en-US" sz="1200" b="0" i="0" dirty="0" err="1">
                <a:solidFill>
                  <a:srgbClr val="000000"/>
                </a:solidFill>
                <a:effectLst/>
                <a:latin typeface="Verdana" panose="020B0604030504040204" pitchFamily="34" charset="0"/>
              </a:rPr>
              <a:t>the</a:t>
            </a:r>
            <a:r>
              <a:rPr lang="en-US" sz="1200" b="0" i="0" dirty="0">
                <a:solidFill>
                  <a:srgbClr val="000000"/>
                </a:solidFill>
                <a:effectLst/>
                <a:latin typeface="Verdana" panose="020B0604030504040204" pitchFamily="34" charset="0"/>
              </a:rPr>
              <a:t> cloud provider for a list of IP addresses and then queries those IPs for the metrics. As machines are started and stopped Prometheus always keeps track of them.</a:t>
            </a:r>
          </a:p>
          <a:p>
            <a:endParaRPr lang="en-US" sz="1200" dirty="0"/>
          </a:p>
        </p:txBody>
      </p:sp>
      <p:sp>
        <p:nvSpPr>
          <p:cNvPr id="4" name="Slide Number Placeholder 3"/>
          <p:cNvSpPr>
            <a:spLocks noGrp="1"/>
          </p:cNvSpPr>
          <p:nvPr>
            <p:ph type="sldNum" sz="quarter" idx="5"/>
          </p:nvPr>
        </p:nvSpPr>
        <p:spPr/>
        <p:txBody>
          <a:bodyPr/>
          <a:lstStyle/>
          <a:p>
            <a:fld id="{793AB911-885E-4668-8C6E-9562ABF6240B}" type="slidenum">
              <a:rPr lang="de-AT" smtClean="0"/>
              <a:t>24</a:t>
            </a:fld>
            <a:endParaRPr lang="de-AT"/>
          </a:p>
        </p:txBody>
      </p:sp>
    </p:spTree>
    <p:extLst>
      <p:ext uri="{BB962C8B-B14F-4D97-AF65-F5344CB8AC3E}">
        <p14:creationId xmlns:p14="http://schemas.microsoft.com/office/powerpoint/2010/main" val="78466009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Depending on how well written the application is it may expose more or less useful logs. One thing is certain: error counts can also be an early warning system for latent defects. For example, your access log may contain the individual entries of failed requests. A log aggregation system such as the </a:t>
            </a:r>
            <a:r>
              <a:rPr lang="en-US" b="0" i="0" u="none" strike="noStrike" dirty="0">
                <a:solidFill>
                  <a:srgbClr val="000000"/>
                </a:solidFill>
                <a:effectLst/>
                <a:latin typeface="Verdana" panose="020B0604030504040204" pitchFamily="34" charset="0"/>
                <a:hlinkClick r:id="rId3"/>
              </a:rPr>
              <a:t>ELK stack</a:t>
            </a:r>
            <a:r>
              <a:rPr lang="en-US" b="0" i="0" dirty="0">
                <a:solidFill>
                  <a:srgbClr val="000000"/>
                </a:solidFill>
                <a:effectLst/>
                <a:latin typeface="Verdana" panose="020B0604030504040204" pitchFamily="34" charset="0"/>
              </a:rPr>
              <a:t> can discover patterns in your logs and give you alerts when something is going south.</a:t>
            </a:r>
          </a:p>
          <a:p>
            <a:br>
              <a:rPr lang="en-US" dirty="0"/>
            </a:b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25</a:t>
            </a:fld>
            <a:endParaRPr lang="de-AT"/>
          </a:p>
        </p:txBody>
      </p:sp>
    </p:spTree>
    <p:extLst>
      <p:ext uri="{BB962C8B-B14F-4D97-AF65-F5344CB8AC3E}">
        <p14:creationId xmlns:p14="http://schemas.microsoft.com/office/powerpoint/2010/main" val="18232373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No monitoring system is complete without a way to look at what's going on. This niche is filled by dashboards such as </a:t>
            </a:r>
            <a:r>
              <a:rPr lang="en-US" b="0" i="0" u="none" strike="noStrike" dirty="0">
                <a:solidFill>
                  <a:srgbClr val="000000"/>
                </a:solidFill>
                <a:effectLst/>
                <a:latin typeface="Verdana" panose="020B0604030504040204" pitchFamily="34" charset="0"/>
                <a:hlinkClick r:id="rId3"/>
              </a:rPr>
              <a:t>Grafana</a:t>
            </a:r>
            <a:r>
              <a:rPr lang="en-US" b="0" i="0" dirty="0">
                <a:solidFill>
                  <a:srgbClr val="000000"/>
                </a:solidFill>
                <a:effectLst/>
                <a:latin typeface="Verdana" panose="020B0604030504040204" pitchFamily="34" charset="0"/>
              </a:rPr>
              <a:t> which we will discuss in greater detail in </a:t>
            </a:r>
            <a:r>
              <a:rPr lang="en-US" b="0" i="0" u="none" strike="noStrike" dirty="0">
                <a:solidFill>
                  <a:srgbClr val="000000"/>
                </a:solidFill>
                <a:effectLst/>
                <a:latin typeface="Verdana" panose="020B0604030504040204" pitchFamily="34" charset="0"/>
                <a:hlinkClick r:id="rId4"/>
              </a:rPr>
              <a:t>exercise 5</a:t>
            </a:r>
            <a:r>
              <a:rPr lang="en-US" b="0" i="0" dirty="0">
                <a:solidFill>
                  <a:srgbClr val="000000"/>
                </a:solidFill>
                <a:effectLst/>
                <a:latin typeface="Verdana" panose="020B0604030504040204" pitchFamily="34" charset="0"/>
              </a:rPr>
              <a:t>.</a:t>
            </a:r>
          </a:p>
          <a:p>
            <a:br>
              <a:rPr lang="en-US" dirty="0"/>
            </a:b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26</a:t>
            </a:fld>
            <a:endParaRPr lang="de-AT"/>
          </a:p>
        </p:txBody>
      </p:sp>
    </p:spTree>
    <p:extLst>
      <p:ext uri="{BB962C8B-B14F-4D97-AF65-F5344CB8AC3E}">
        <p14:creationId xmlns:p14="http://schemas.microsoft.com/office/powerpoint/2010/main" val="419963567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The proliferation of containers has brought about a change in software design as well: microservices. Microservices is a concept where, instead of building one monolithic application one builds a tiny service for each need. These services are connected across the network, usually via HTTP.</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27</a:t>
            </a:fld>
            <a:endParaRPr lang="de-AT"/>
          </a:p>
        </p:txBody>
      </p:sp>
    </p:spTree>
    <p:extLst>
      <p:ext uri="{BB962C8B-B14F-4D97-AF65-F5344CB8AC3E}">
        <p14:creationId xmlns:p14="http://schemas.microsoft.com/office/powerpoint/2010/main" val="30321455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On its face this solves the problem of creating an incoherent giant ball of code with bad code quality. However, experience has shown that this is not true. </a:t>
            </a:r>
            <a:r>
              <a:rPr lang="en-US" b="1" i="0" dirty="0">
                <a:solidFill>
                  <a:srgbClr val="000000"/>
                </a:solidFill>
                <a:effectLst/>
                <a:latin typeface="Verdana" panose="020B0604030504040204" pitchFamily="34" charset="0"/>
              </a:rPr>
              <a:t>A team or company that is not able to write a good quality monolith is also not able to design and maintain microservices properly.</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28</a:t>
            </a:fld>
            <a:endParaRPr lang="de-AT"/>
          </a:p>
        </p:txBody>
      </p:sp>
    </p:spTree>
    <p:extLst>
      <p:ext uri="{BB962C8B-B14F-4D97-AF65-F5344CB8AC3E}">
        <p14:creationId xmlns:p14="http://schemas.microsoft.com/office/powerpoint/2010/main" val="23975315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To write a well designed system, no matter if microservices or monolith, one needs to have clean API boundaries between the different parts of the system. Unfortunately, there is no simple way to achieve clean boundaries as there is a host of literature on Clean Code that would exceed the bounds of this course.</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29</a:t>
            </a:fld>
            <a:endParaRPr lang="de-AT"/>
          </a:p>
        </p:txBody>
      </p:sp>
    </p:spTree>
    <p:extLst>
      <p:ext uri="{BB962C8B-B14F-4D97-AF65-F5344CB8AC3E}">
        <p14:creationId xmlns:p14="http://schemas.microsoft.com/office/powerpoint/2010/main" val="35714348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93AB911-885E-4668-8C6E-9562ABF6240B}" type="slidenum">
              <a:rPr lang="de-AT" smtClean="0"/>
              <a:t>3</a:t>
            </a:fld>
            <a:endParaRPr lang="de-AT"/>
          </a:p>
        </p:txBody>
      </p:sp>
    </p:spTree>
    <p:extLst>
      <p:ext uri="{BB962C8B-B14F-4D97-AF65-F5344CB8AC3E}">
        <p14:creationId xmlns:p14="http://schemas.microsoft.com/office/powerpoint/2010/main" val="15196094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Where's the difference microservices and a monolith? For one, it's the </a:t>
            </a:r>
            <a:r>
              <a:rPr lang="en-US" b="0" i="1" dirty="0">
                <a:solidFill>
                  <a:srgbClr val="000000"/>
                </a:solidFill>
                <a:effectLst/>
                <a:latin typeface="Verdana" panose="020B0604030504040204" pitchFamily="34" charset="0"/>
              </a:rPr>
              <a:t>network</a:t>
            </a:r>
            <a:r>
              <a:rPr lang="en-US" b="0" i="0" dirty="0">
                <a:solidFill>
                  <a:srgbClr val="000000"/>
                </a:solidFill>
                <a:effectLst/>
                <a:latin typeface="Verdana" panose="020B0604030504040204" pitchFamily="34" charset="0"/>
              </a:rPr>
              <a:t>. When you write a monolith you can rely on every call across API boundaries to always, reliably return. With microservices, this is not true. Microservices calls can hang indefinitely. It is possible that the other service simply disappears from the network and you won't even know it. That's why a microservices architecture always needs to include the </a:t>
            </a:r>
            <a:r>
              <a:rPr lang="en-US" b="0" i="0" u="none" strike="noStrike" dirty="0">
                <a:effectLst/>
                <a:latin typeface="Verdana" panose="020B0604030504040204" pitchFamily="34" charset="0"/>
                <a:hlinkClick r:id="rId3"/>
              </a:rPr>
              <a:t>Circuit Breaker pattern</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30</a:t>
            </a:fld>
            <a:endParaRPr lang="de-AT"/>
          </a:p>
        </p:txBody>
      </p:sp>
    </p:spTree>
    <p:extLst>
      <p:ext uri="{BB962C8B-B14F-4D97-AF65-F5344CB8AC3E}">
        <p14:creationId xmlns:p14="http://schemas.microsoft.com/office/powerpoint/2010/main" val="6693933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Second, it's the runtime. If there are several microservices calling each other, each service being </a:t>
            </a:r>
            <a:r>
              <a:rPr lang="en-US" b="0" i="1" dirty="0">
                <a:solidFill>
                  <a:srgbClr val="000000"/>
                </a:solidFill>
                <a:effectLst/>
                <a:latin typeface="Verdana" panose="020B0604030504040204" pitchFamily="34" charset="0"/>
              </a:rPr>
              <a:t>reasonably</a:t>
            </a:r>
            <a:r>
              <a:rPr lang="en-US" b="0" i="0" dirty="0">
                <a:solidFill>
                  <a:srgbClr val="000000"/>
                </a:solidFill>
                <a:effectLst/>
                <a:latin typeface="Verdana" panose="020B0604030504040204" pitchFamily="34" charset="0"/>
              </a:rPr>
              <a:t> fast, the run time can still add up. Imagine 5 microservices calling each other, each with a maximum runtime of 200ms. That's a one second response time right there!</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31</a:t>
            </a:fld>
            <a:endParaRPr lang="de-AT"/>
          </a:p>
        </p:txBody>
      </p:sp>
    </p:spTree>
    <p:extLst>
      <p:ext uri="{BB962C8B-B14F-4D97-AF65-F5344CB8AC3E}">
        <p14:creationId xmlns:p14="http://schemas.microsoft.com/office/powerpoint/2010/main" val="15725585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200" b="0" i="0" dirty="0">
                <a:solidFill>
                  <a:srgbClr val="000000"/>
                </a:solidFill>
                <a:effectLst/>
                <a:latin typeface="Verdana" panose="020B0604030504040204" pitchFamily="34" charset="0"/>
              </a:rPr>
              <a:t>Third, it's the API design. If you break your API in a monolithic application chances are your compiler will bark at you and refuse to compile the code. If you break compatibility across microservices possibly nothing happens. With badly written microservices that ignore missing parameters, for example, systems can break in a really horrifying manner.</a:t>
            </a:r>
          </a:p>
          <a:p>
            <a:pPr algn="l"/>
            <a:r>
              <a:rPr lang="en-US" sz="1200" b="0" i="0" dirty="0">
                <a:solidFill>
                  <a:srgbClr val="000000"/>
                </a:solidFill>
                <a:effectLst/>
                <a:latin typeface="Verdana" panose="020B0604030504040204" pitchFamily="34" charset="0"/>
              </a:rPr>
              <a:t>Microservices make sense, and indeed follow Conway's Law:</a:t>
            </a:r>
          </a:p>
          <a:p>
            <a:r>
              <a:rPr lang="en-US" sz="1200" dirty="0">
                <a:effectLst/>
              </a:rPr>
              <a:t>Any organization that designs a system (defined broadly) will produce a design whose structure is a copy of the organization's communication structure. — Melvin E. Conway</a:t>
            </a:r>
          </a:p>
          <a:p>
            <a:pPr algn="l"/>
            <a:r>
              <a:rPr lang="en-US" sz="1200" b="0" i="0" dirty="0">
                <a:solidFill>
                  <a:srgbClr val="000000"/>
                </a:solidFill>
                <a:effectLst/>
                <a:latin typeface="Verdana" panose="020B0604030504040204" pitchFamily="34" charset="0"/>
              </a:rPr>
              <a:t>Conway formulated this in 1968, long before microservices. It still holds true today: microservices in an organization will always follow the team or company structure. For example, there may be several development teams that enjoy the ability to develop and deploy their application parts independently from each other. Or, there may be one </a:t>
            </a:r>
            <a:r>
              <a:rPr lang="en-US" sz="1200" b="0" i="1" dirty="0">
                <a:solidFill>
                  <a:srgbClr val="000000"/>
                </a:solidFill>
                <a:effectLst/>
                <a:latin typeface="Verdana" panose="020B0604030504040204" pitchFamily="34" charset="0"/>
              </a:rPr>
              <a:t>development</a:t>
            </a:r>
            <a:r>
              <a:rPr lang="en-US" sz="1200" b="0" i="0" dirty="0">
                <a:solidFill>
                  <a:srgbClr val="000000"/>
                </a:solidFill>
                <a:effectLst/>
                <a:latin typeface="Verdana" panose="020B0604030504040204" pitchFamily="34" charset="0"/>
              </a:rPr>
              <a:t> team that needs to gather information from several source systems from different departments.</a:t>
            </a:r>
          </a:p>
          <a:p>
            <a:endParaRPr lang="en-US" sz="1200" dirty="0"/>
          </a:p>
        </p:txBody>
      </p:sp>
      <p:sp>
        <p:nvSpPr>
          <p:cNvPr id="4" name="Slide Number Placeholder 3"/>
          <p:cNvSpPr>
            <a:spLocks noGrp="1"/>
          </p:cNvSpPr>
          <p:nvPr>
            <p:ph type="sldNum" sz="quarter" idx="5"/>
          </p:nvPr>
        </p:nvSpPr>
        <p:spPr/>
        <p:txBody>
          <a:bodyPr/>
          <a:lstStyle/>
          <a:p>
            <a:fld id="{793AB911-885E-4668-8C6E-9562ABF6240B}" type="slidenum">
              <a:rPr lang="de-AT" smtClean="0"/>
              <a:t>32</a:t>
            </a:fld>
            <a:endParaRPr lang="de-AT"/>
          </a:p>
        </p:txBody>
      </p:sp>
    </p:spTree>
    <p:extLst>
      <p:ext uri="{BB962C8B-B14F-4D97-AF65-F5344CB8AC3E}">
        <p14:creationId xmlns:p14="http://schemas.microsoft.com/office/powerpoint/2010/main" val="4715580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200" b="0" i="0" dirty="0">
                <a:solidFill>
                  <a:srgbClr val="000000"/>
                </a:solidFill>
                <a:effectLst/>
                <a:latin typeface="Verdana" panose="020B0604030504040204" pitchFamily="34" charset="0"/>
              </a:rPr>
              <a:t>Microservices are also a good idea where boundaries are needed between applications with different technology stacks (e.g. to pass information from Java to </a:t>
            </a:r>
            <a:r>
              <a:rPr lang="en-US" sz="1200" b="0" i="0" dirty="0" err="1">
                <a:solidFill>
                  <a:srgbClr val="000000"/>
                </a:solidFill>
                <a:effectLst/>
                <a:latin typeface="Verdana" panose="020B0604030504040204" pitchFamily="34" charset="0"/>
              </a:rPr>
              <a:t>Javascript</a:t>
            </a:r>
            <a:r>
              <a:rPr lang="en-US" sz="1200" b="0" i="0" dirty="0">
                <a:solidFill>
                  <a:srgbClr val="000000"/>
                </a:solidFill>
                <a:effectLst/>
                <a:latin typeface="Verdana" panose="020B0604030504040204" pitchFamily="34" charset="0"/>
              </a:rPr>
              <a:t>, etc.)</a:t>
            </a:r>
          </a:p>
          <a:p>
            <a:pPr algn="l"/>
            <a:r>
              <a:rPr lang="en-US" sz="1200" b="0" i="0" dirty="0">
                <a:solidFill>
                  <a:srgbClr val="000000"/>
                </a:solidFill>
                <a:effectLst/>
                <a:latin typeface="Verdana" panose="020B0604030504040204" pitchFamily="34" charset="0"/>
              </a:rPr>
              <a:t>However, it makes very little sense for a small development team in a startup, using a homogeneous technology stack to use microservices. Chances are, this team will be violating API boundaries all over the place and disregard the requirements for building a network-based distributed system.</a:t>
            </a:r>
          </a:p>
          <a:p>
            <a:pPr algn="l"/>
            <a:r>
              <a:rPr lang="en-US" sz="1200" b="1" i="0" dirty="0">
                <a:solidFill>
                  <a:srgbClr val="000000"/>
                </a:solidFill>
                <a:effectLst/>
                <a:latin typeface="Verdana" panose="020B0604030504040204" pitchFamily="34" charset="0"/>
              </a:rPr>
              <a:t>Ask the Authors</a:t>
            </a:r>
          </a:p>
          <a:p>
            <a:pPr algn="l"/>
            <a:r>
              <a:rPr lang="en-US" sz="1200" b="0" i="0" dirty="0">
                <a:solidFill>
                  <a:srgbClr val="000000"/>
                </a:solidFill>
                <a:effectLst/>
                <a:latin typeface="Verdana" panose="020B0604030504040204" pitchFamily="34" charset="0"/>
              </a:rPr>
              <a:t>If you want a fun story about how microservices can go horribly wrong, ask the authors in the consulting sessions.</a:t>
            </a:r>
          </a:p>
          <a:p>
            <a:pPr algn="l"/>
            <a:r>
              <a:rPr lang="en-US" sz="1200" b="1" i="0" dirty="0">
                <a:solidFill>
                  <a:srgbClr val="000000"/>
                </a:solidFill>
                <a:effectLst/>
                <a:latin typeface="Verdana" panose="020B0604030504040204" pitchFamily="34" charset="0"/>
              </a:rPr>
              <a:t>Be careful!</a:t>
            </a:r>
          </a:p>
          <a:p>
            <a:pPr algn="l"/>
            <a:r>
              <a:rPr lang="en-US" sz="1200" b="0" i="0" dirty="0">
                <a:solidFill>
                  <a:srgbClr val="000000"/>
                </a:solidFill>
                <a:effectLst/>
                <a:latin typeface="Verdana" panose="020B0604030504040204" pitchFamily="34" charset="0"/>
              </a:rPr>
              <a:t>It is easy to go over-board with microservices to the point where you have more Kubernetes manifests than actual program code! Don't forget, you not only have to write them, but also deploy them. If you go for services that are too small, or your team is ill-equipped to handle a large number of tiny services in production, you may have one of the many horrible microservices failures on your hand.</a:t>
            </a:r>
          </a:p>
          <a:p>
            <a:pPr algn="l"/>
            <a:r>
              <a:rPr lang="en-US" sz="1200" b="1" i="0" dirty="0">
                <a:solidFill>
                  <a:srgbClr val="000000"/>
                </a:solidFill>
                <a:effectLst/>
                <a:latin typeface="Verdana" panose="020B0604030504040204" pitchFamily="34" charset="0"/>
              </a:rPr>
              <a:t>Loosely typed languages</a:t>
            </a:r>
          </a:p>
          <a:p>
            <a:pPr algn="l"/>
            <a:r>
              <a:rPr lang="en-US" sz="1200" b="0" i="0" dirty="0">
                <a:solidFill>
                  <a:srgbClr val="000000"/>
                </a:solidFill>
                <a:effectLst/>
                <a:latin typeface="Verdana" panose="020B0604030504040204" pitchFamily="34" charset="0"/>
              </a:rPr>
              <a:t>Be careful with loosely typed languages and systems like JavaScript! These systems are very tolerant towards missing parameters, or parameters with incorrect types. This can lead to some disastrous consequences.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33</a:t>
            </a:fld>
            <a:endParaRPr lang="de-AT"/>
          </a:p>
        </p:txBody>
      </p:sp>
    </p:spTree>
    <p:extLst>
      <p:ext uri="{BB962C8B-B14F-4D97-AF65-F5344CB8AC3E}">
        <p14:creationId xmlns:p14="http://schemas.microsoft.com/office/powerpoint/2010/main" val="8987629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93AB911-885E-4668-8C6E-9562ABF6240B}" type="slidenum">
              <a:rPr lang="de-AT" smtClean="0"/>
              <a:t>34</a:t>
            </a:fld>
            <a:endParaRPr lang="de-AT"/>
          </a:p>
        </p:txBody>
      </p:sp>
    </p:spTree>
    <p:extLst>
      <p:ext uri="{BB962C8B-B14F-4D97-AF65-F5344CB8AC3E}">
        <p14:creationId xmlns:p14="http://schemas.microsoft.com/office/powerpoint/2010/main" val="69534943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200" b="0" i="0" dirty="0">
                <a:solidFill>
                  <a:srgbClr val="000000"/>
                </a:solidFill>
                <a:effectLst/>
                <a:latin typeface="Verdana" panose="020B0604030504040204" pitchFamily="34" charset="0"/>
              </a:rPr>
              <a:t>Service meshes are a tool to help with building microservices. As mentioned before, microservices are hard. Not only do you have to take the network into account, not only do you have to make the API work together across many different components, you also have to make sure that components find each other.</a:t>
            </a:r>
          </a:p>
          <a:p>
            <a:pPr algn="l"/>
            <a:r>
              <a:rPr lang="en-US" sz="1200" b="0" i="0" dirty="0">
                <a:solidFill>
                  <a:srgbClr val="000000"/>
                </a:solidFill>
                <a:effectLst/>
                <a:latin typeface="Verdana" panose="020B0604030504040204" pitchFamily="34" charset="0"/>
              </a:rPr>
              <a:t>Kubernetes makes sure that there are internal load balancers for each service allowing you to do a basic rollout. However, Kubernetes does not retry failed calls, allow for versioning, implement a circuit breaker, etc.</a:t>
            </a:r>
          </a:p>
          <a:p>
            <a:pPr algn="l"/>
            <a:r>
              <a:rPr lang="en-US" sz="1200" b="0" i="0" dirty="0">
                <a:solidFill>
                  <a:srgbClr val="000000"/>
                </a:solidFill>
                <a:effectLst/>
                <a:latin typeface="Verdana" panose="020B0604030504040204" pitchFamily="34" charset="0"/>
              </a:rPr>
              <a:t>Service meshes like </a:t>
            </a:r>
            <a:r>
              <a:rPr lang="en-US" sz="1200" b="0" i="0" u="none" strike="noStrike" dirty="0">
                <a:solidFill>
                  <a:srgbClr val="000000"/>
                </a:solidFill>
                <a:effectLst/>
                <a:latin typeface="Verdana" panose="020B0604030504040204" pitchFamily="34" charset="0"/>
                <a:hlinkClick r:id="rId3"/>
              </a:rPr>
              <a:t>Istio</a:t>
            </a:r>
            <a:r>
              <a:rPr lang="en-US" sz="1200" b="0" i="0" dirty="0">
                <a:solidFill>
                  <a:srgbClr val="000000"/>
                </a:solidFill>
                <a:effectLst/>
                <a:latin typeface="Verdana" panose="020B0604030504040204" pitchFamily="34" charset="0"/>
              </a:rPr>
              <a:t> do that. You don't strictly </a:t>
            </a:r>
            <a:r>
              <a:rPr lang="en-US" sz="1200" b="0" i="1" dirty="0">
                <a:solidFill>
                  <a:srgbClr val="000000"/>
                </a:solidFill>
                <a:effectLst/>
                <a:latin typeface="Verdana" panose="020B0604030504040204" pitchFamily="34" charset="0"/>
              </a:rPr>
              <a:t>need</a:t>
            </a:r>
            <a:r>
              <a:rPr lang="en-US" sz="1200" b="0" i="0" dirty="0">
                <a:solidFill>
                  <a:srgbClr val="000000"/>
                </a:solidFill>
                <a:effectLst/>
                <a:latin typeface="Verdana" panose="020B0604030504040204" pitchFamily="34" charset="0"/>
              </a:rPr>
              <a:t> a service mesh to build microservices, but they make the process easier. This is especially true if you run applications developed by different teams with different tooling, where implementing a common service registration would be hard. We recommend watching </a:t>
            </a:r>
            <a:r>
              <a:rPr lang="en-US" sz="1200" b="0" i="0" u="none" strike="noStrike" dirty="0">
                <a:solidFill>
                  <a:srgbClr val="000000"/>
                </a:solidFill>
                <a:effectLst/>
                <a:latin typeface="Verdana" panose="020B0604030504040204" pitchFamily="34" charset="0"/>
                <a:hlinkClick r:id="rId4"/>
              </a:rPr>
              <a:t>Building cloud-native applications with Kubernetes and Istio, by Kelsey Hightower</a:t>
            </a:r>
            <a:r>
              <a:rPr lang="en-US" sz="1200" b="0" i="0" dirty="0">
                <a:solidFill>
                  <a:srgbClr val="000000"/>
                </a:solidFill>
                <a:effectLst/>
                <a:latin typeface="Verdana" panose="020B0604030504040204" pitchFamily="34" charset="0"/>
              </a:rPr>
              <a:t> for more details on how Istio works.</a:t>
            </a:r>
          </a:p>
          <a:p>
            <a:pPr algn="l"/>
            <a:r>
              <a:rPr lang="en-US" sz="1200" b="0" i="0" dirty="0">
                <a:solidFill>
                  <a:srgbClr val="000000"/>
                </a:solidFill>
                <a:effectLst/>
                <a:latin typeface="Verdana" panose="020B0604030504040204" pitchFamily="34" charset="0"/>
              </a:rPr>
              <a:t>Alternatively, you can of course use the tools afforded by your framework. If you are in the Java world, you could use </a:t>
            </a:r>
            <a:r>
              <a:rPr lang="en-US" sz="1200" b="0" i="0" u="none" strike="noStrike" dirty="0">
                <a:solidFill>
                  <a:srgbClr val="000000"/>
                </a:solidFill>
                <a:effectLst/>
                <a:latin typeface="Verdana" panose="020B0604030504040204" pitchFamily="34" charset="0"/>
                <a:hlinkClick r:id="rId5"/>
              </a:rPr>
              <a:t>Spring Cloud</a:t>
            </a:r>
            <a:r>
              <a:rPr lang="en-US" sz="1200" b="0" i="0" dirty="0">
                <a:solidFill>
                  <a:srgbClr val="000000"/>
                </a:solidFill>
                <a:effectLst/>
                <a:latin typeface="Verdana" panose="020B0604030504040204" pitchFamily="34" charset="0"/>
              </a:rPr>
              <a:t>, for example. Spring Cloud will let you register your services with a wide variety of backend services.</a:t>
            </a:r>
          </a:p>
          <a:p>
            <a:pPr algn="l"/>
            <a:r>
              <a:rPr lang="en-US" sz="1200" b="0" i="0" dirty="0">
                <a:solidFill>
                  <a:srgbClr val="000000"/>
                </a:solidFill>
                <a:effectLst/>
                <a:latin typeface="Verdana" panose="020B0604030504040204" pitchFamily="34" charset="0"/>
              </a:rPr>
              <a:t>However, keep in mind: microservices are hard. As a developer you will be curious and willing to learn about them, of course. But, your curiosity may not serve the company's interest as much as you may think it does.</a:t>
            </a:r>
          </a:p>
          <a:p>
            <a:endParaRPr lang="en-US" sz="1200" dirty="0"/>
          </a:p>
        </p:txBody>
      </p:sp>
      <p:sp>
        <p:nvSpPr>
          <p:cNvPr id="4" name="Slide Number Placeholder 3"/>
          <p:cNvSpPr>
            <a:spLocks noGrp="1"/>
          </p:cNvSpPr>
          <p:nvPr>
            <p:ph type="sldNum" sz="quarter" idx="5"/>
          </p:nvPr>
        </p:nvSpPr>
        <p:spPr/>
        <p:txBody>
          <a:bodyPr/>
          <a:lstStyle/>
          <a:p>
            <a:fld id="{793AB911-885E-4668-8C6E-9562ABF6240B}" type="slidenum">
              <a:rPr lang="de-AT" smtClean="0"/>
              <a:t>35</a:t>
            </a:fld>
            <a:endParaRPr lang="de-AT"/>
          </a:p>
        </p:txBody>
      </p:sp>
    </p:spTree>
    <p:extLst>
      <p:ext uri="{BB962C8B-B14F-4D97-AF65-F5344CB8AC3E}">
        <p14:creationId xmlns:p14="http://schemas.microsoft.com/office/powerpoint/2010/main" val="10798244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93AB911-885E-4668-8C6E-9562ABF6240B}" type="slidenum">
              <a:rPr lang="de-AT" smtClean="0"/>
              <a:t>36</a:t>
            </a:fld>
            <a:endParaRPr lang="de-AT"/>
          </a:p>
        </p:txBody>
      </p:sp>
    </p:spTree>
    <p:extLst>
      <p:ext uri="{BB962C8B-B14F-4D97-AF65-F5344CB8AC3E}">
        <p14:creationId xmlns:p14="http://schemas.microsoft.com/office/powerpoint/2010/main" val="24859803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400" b="0" i="0" dirty="0">
                <a:solidFill>
                  <a:srgbClr val="000000"/>
                </a:solidFill>
                <a:effectLst/>
                <a:latin typeface="Verdana" panose="020B0604030504040204" pitchFamily="34" charset="0"/>
              </a:rPr>
              <a:t>Any application that does not store or access data is easy to scale. Simply run more copies of it and put a load balancer in front of it.</a:t>
            </a:r>
          </a:p>
          <a:p>
            <a:pPr algn="l"/>
            <a:r>
              <a:rPr lang="en-US" sz="1400" b="0" i="0" dirty="0">
                <a:solidFill>
                  <a:srgbClr val="000000"/>
                </a:solidFill>
                <a:effectLst/>
                <a:latin typeface="Verdana" panose="020B0604030504040204" pitchFamily="34" charset="0"/>
              </a:rPr>
              <a:t>State can rear its ugly head in obvious, and in more subtle ways. The obvious point state is, for example, your database. When you have data in your database that's a form of state. You can run as many application servers as you want, if the database can't handle the load you're done. As we discussed in the </a:t>
            </a:r>
            <a:r>
              <a:rPr lang="en-US" sz="1400" b="0" i="0" u="none" strike="noStrike" dirty="0">
                <a:solidFill>
                  <a:srgbClr val="000000"/>
                </a:solidFill>
                <a:effectLst/>
                <a:latin typeface="Verdana" panose="020B0604030504040204" pitchFamily="34" charset="0"/>
                <a:hlinkClick r:id="rId3"/>
              </a:rPr>
              <a:t>third lecture</a:t>
            </a:r>
            <a:r>
              <a:rPr lang="en-US" sz="1400" b="0" i="0" dirty="0">
                <a:solidFill>
                  <a:srgbClr val="000000"/>
                </a:solidFill>
                <a:effectLst/>
                <a:latin typeface="Verdana" panose="020B0604030504040204" pitchFamily="34" charset="0"/>
              </a:rPr>
              <a:t> scaling databases can be quite tricky since the consistency model may not permit scaling.</a:t>
            </a:r>
          </a:p>
          <a:p>
            <a:pPr algn="l"/>
            <a:r>
              <a:rPr lang="en-US" sz="1400" b="0" i="0" dirty="0">
                <a:solidFill>
                  <a:srgbClr val="000000"/>
                </a:solidFill>
                <a:effectLst/>
                <a:latin typeface="Verdana" panose="020B0604030504040204" pitchFamily="34" charset="0"/>
              </a:rPr>
              <a:t>A second point of contention is the ability to store data. Integrating an object storage instead of simply writing data to the disk will, again, help with scaling.</a:t>
            </a:r>
          </a:p>
          <a:p>
            <a:endParaRPr lang="en-US" sz="1400" dirty="0"/>
          </a:p>
          <a:p>
            <a:endParaRPr lang="en-US" sz="1400" dirty="0"/>
          </a:p>
        </p:txBody>
      </p:sp>
      <p:sp>
        <p:nvSpPr>
          <p:cNvPr id="4" name="Slide Number Placeholder 3"/>
          <p:cNvSpPr>
            <a:spLocks noGrp="1"/>
          </p:cNvSpPr>
          <p:nvPr>
            <p:ph type="sldNum" sz="quarter" idx="5"/>
          </p:nvPr>
        </p:nvSpPr>
        <p:spPr/>
        <p:txBody>
          <a:bodyPr/>
          <a:lstStyle/>
          <a:p>
            <a:fld id="{793AB911-885E-4668-8C6E-9562ABF6240B}" type="slidenum">
              <a:rPr lang="de-AT" smtClean="0"/>
              <a:t>4</a:t>
            </a:fld>
            <a:endParaRPr lang="de-AT"/>
          </a:p>
        </p:txBody>
      </p:sp>
    </p:spTree>
    <p:extLst>
      <p:ext uri="{BB962C8B-B14F-4D97-AF65-F5344CB8AC3E}">
        <p14:creationId xmlns:p14="http://schemas.microsoft.com/office/powerpoint/2010/main" val="34056371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400" b="0" i="0" dirty="0">
                <a:solidFill>
                  <a:srgbClr val="000000"/>
                </a:solidFill>
                <a:effectLst/>
                <a:latin typeface="Verdana" panose="020B0604030504040204" pitchFamily="34" charset="0"/>
              </a:rPr>
              <a:t>A more subtle point of contention may be the storage of sessions. Sessions are usually built by sending the user a session ID via a cookie and then storing a blob of data on the disk or in the database. The problem is not only the storage, but also that moving from a local filesystem to a database may </a:t>
            </a:r>
            <a:r>
              <a:rPr lang="en-US" sz="1400" b="0" i="0" u="none" strike="noStrike" dirty="0">
                <a:solidFill>
                  <a:srgbClr val="000000"/>
                </a:solidFill>
                <a:effectLst/>
                <a:latin typeface="Verdana" panose="020B0604030504040204" pitchFamily="34" charset="0"/>
                <a:hlinkClick r:id="rId3"/>
              </a:rPr>
              <a:t>create a race condition</a:t>
            </a:r>
            <a:r>
              <a:rPr lang="en-US" sz="1400" b="0" i="0" dirty="0">
                <a:solidFill>
                  <a:srgbClr val="000000"/>
                </a:solidFill>
                <a:effectLst/>
                <a:latin typeface="Verdana" panose="020B0604030504040204" pitchFamily="34" charset="0"/>
              </a:rPr>
              <a:t> that may present a security issue with your application.</a:t>
            </a:r>
          </a:p>
          <a:p>
            <a:pPr algn="l"/>
            <a:r>
              <a:rPr lang="en-US" sz="1400" b="0" i="0" dirty="0">
                <a:solidFill>
                  <a:srgbClr val="000000"/>
                </a:solidFill>
                <a:effectLst/>
                <a:latin typeface="Verdana" panose="020B0604030504040204" pitchFamily="34" charset="0"/>
              </a:rPr>
              <a:t>A similar issue arises when near-</a:t>
            </a:r>
            <a:r>
              <a:rPr lang="en-US" sz="1400" b="0" i="0" dirty="0" err="1">
                <a:solidFill>
                  <a:srgbClr val="000000"/>
                </a:solidFill>
                <a:effectLst/>
                <a:latin typeface="Verdana" panose="020B0604030504040204" pitchFamily="34" charset="0"/>
              </a:rPr>
              <a:t>realtime</a:t>
            </a:r>
            <a:r>
              <a:rPr lang="en-US" sz="1400" b="0" i="0" dirty="0">
                <a:solidFill>
                  <a:srgbClr val="000000"/>
                </a:solidFill>
                <a:effectLst/>
                <a:latin typeface="Verdana" panose="020B0604030504040204" pitchFamily="34" charset="0"/>
              </a:rPr>
              <a:t> data exchange is desired between a large amount of users (e.g. a chat application). While a single server can scale to tens of thousands of users, that server is neither redundant, nor will it serve an endless number of users. </a:t>
            </a:r>
            <a:r>
              <a:rPr lang="en-US" sz="1400" b="0" i="0" u="none" strike="noStrike" dirty="0" err="1">
                <a:solidFill>
                  <a:srgbClr val="000000"/>
                </a:solidFill>
                <a:effectLst/>
                <a:latin typeface="Verdana" panose="020B0604030504040204" pitchFamily="34" charset="0"/>
                <a:hlinkClick r:id="rId4"/>
              </a:rPr>
              <a:t>PubSub</a:t>
            </a:r>
            <a:r>
              <a:rPr lang="en-US" sz="1400" b="0" i="0" dirty="0">
                <a:solidFill>
                  <a:srgbClr val="000000"/>
                </a:solidFill>
                <a:effectLst/>
                <a:latin typeface="Verdana" panose="020B0604030504040204" pitchFamily="34" charset="0"/>
              </a:rPr>
              <a:t> systems can help with that.</a:t>
            </a:r>
          </a:p>
          <a:p>
            <a:endParaRPr lang="en-US" sz="1400" dirty="0"/>
          </a:p>
        </p:txBody>
      </p:sp>
      <p:sp>
        <p:nvSpPr>
          <p:cNvPr id="4" name="Slide Number Placeholder 3"/>
          <p:cNvSpPr>
            <a:spLocks noGrp="1"/>
          </p:cNvSpPr>
          <p:nvPr>
            <p:ph type="sldNum" sz="quarter" idx="5"/>
          </p:nvPr>
        </p:nvSpPr>
        <p:spPr/>
        <p:txBody>
          <a:bodyPr/>
          <a:lstStyle/>
          <a:p>
            <a:fld id="{793AB911-885E-4668-8C6E-9562ABF6240B}" type="slidenum">
              <a:rPr lang="de-AT" smtClean="0"/>
              <a:t>5</a:t>
            </a:fld>
            <a:endParaRPr lang="de-AT"/>
          </a:p>
        </p:txBody>
      </p:sp>
    </p:spTree>
    <p:extLst>
      <p:ext uri="{BB962C8B-B14F-4D97-AF65-F5344CB8AC3E}">
        <p14:creationId xmlns:p14="http://schemas.microsoft.com/office/powerpoint/2010/main" val="29953422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Once we survive the first night after the launch of our application it often becomes time to deal with long-term architectural problems. The </a:t>
            </a:r>
            <a:r>
              <a:rPr lang="en-US" b="0" i="0" u="none" strike="noStrike" dirty="0">
                <a:effectLst/>
                <a:latin typeface="Verdana" panose="020B0604030504040204" pitchFamily="34" charset="0"/>
                <a:hlinkClick r:id="rId3"/>
              </a:rPr>
              <a:t>12 factor app</a:t>
            </a:r>
            <a:r>
              <a:rPr lang="en-US" b="0" i="0" dirty="0">
                <a:solidFill>
                  <a:srgbClr val="000000"/>
                </a:solidFill>
                <a:effectLst/>
                <a:latin typeface="Verdana" panose="020B0604030504040204" pitchFamily="34" charset="0"/>
              </a:rPr>
              <a:t> is a concept that collects the current best practices of writing applications for the cloud. Keep in mind that these are just guidelines and you should never make a religious tirade out of following these guidelines. Instead, apply common sense and be pragmatic about what to do.</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6</a:t>
            </a:fld>
            <a:endParaRPr lang="de-AT"/>
          </a:p>
        </p:txBody>
      </p:sp>
    </p:spTree>
    <p:extLst>
      <p:ext uri="{BB962C8B-B14F-4D97-AF65-F5344CB8AC3E}">
        <p14:creationId xmlns:p14="http://schemas.microsoft.com/office/powerpoint/2010/main" val="28744116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This </a:t>
            </a:r>
            <a:r>
              <a:rPr lang="en-US" b="0" i="0" u="none" strike="noStrike" dirty="0">
                <a:effectLst/>
                <a:latin typeface="Verdana" panose="020B0604030504040204" pitchFamily="34" charset="0"/>
                <a:hlinkClick r:id="rId3"/>
              </a:rPr>
              <a:t>first guideline</a:t>
            </a:r>
            <a:r>
              <a:rPr lang="en-US" b="0" i="0" dirty="0">
                <a:solidFill>
                  <a:srgbClr val="000000"/>
                </a:solidFill>
                <a:effectLst/>
                <a:latin typeface="Verdana" panose="020B0604030504040204" pitchFamily="34" charset="0"/>
              </a:rPr>
              <a:t> is pretty simple: keep your application in a version control system. While this should be the default in 2020, it unfortunately still bears saying.</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7</a:t>
            </a:fld>
            <a:endParaRPr lang="de-AT"/>
          </a:p>
        </p:txBody>
      </p:sp>
    </p:spTree>
    <p:extLst>
      <p:ext uri="{BB962C8B-B14F-4D97-AF65-F5344CB8AC3E}">
        <p14:creationId xmlns:p14="http://schemas.microsoft.com/office/powerpoint/2010/main" val="10008252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400" b="0" i="0" dirty="0">
                <a:solidFill>
                  <a:srgbClr val="000000"/>
                </a:solidFill>
                <a:effectLst/>
                <a:latin typeface="Verdana" panose="020B0604030504040204" pitchFamily="34" charset="0"/>
              </a:rPr>
              <a:t>This </a:t>
            </a:r>
            <a:r>
              <a:rPr lang="en-US" sz="1400" b="0" i="0" u="none" strike="noStrike" dirty="0">
                <a:solidFill>
                  <a:srgbClr val="000000"/>
                </a:solidFill>
                <a:effectLst/>
                <a:latin typeface="Verdana" panose="020B0604030504040204" pitchFamily="34" charset="0"/>
                <a:hlinkClick r:id="rId3"/>
              </a:rPr>
              <a:t>recommendation</a:t>
            </a:r>
            <a:r>
              <a:rPr lang="en-US" sz="1400" b="0" i="0" dirty="0">
                <a:solidFill>
                  <a:srgbClr val="000000"/>
                </a:solidFill>
                <a:effectLst/>
                <a:latin typeface="Verdana" panose="020B0604030504040204" pitchFamily="34" charset="0"/>
              </a:rPr>
              <a:t> deals with dependencies. Almost every programming language ecosystem nowadays has a dependency manager to handle downloading dependencies. These dependencies should be declared explicitly in the configuration file for the dependency manager (e.g. </a:t>
            </a:r>
            <a:r>
              <a:rPr lang="en-US" sz="1400" b="0" i="0" dirty="0" err="1">
                <a:solidFill>
                  <a:srgbClr val="000000"/>
                </a:solidFill>
                <a:effectLst/>
                <a:latin typeface="Verdana" panose="020B0604030504040204" pitchFamily="34" charset="0"/>
              </a:rPr>
              <a:t>package.json</a:t>
            </a:r>
            <a:r>
              <a:rPr lang="en-US" sz="1400" b="0" i="0" dirty="0">
                <a:solidFill>
                  <a:srgbClr val="000000"/>
                </a:solidFill>
                <a:effectLst/>
                <a:latin typeface="Verdana" panose="020B0604030504040204" pitchFamily="34" charset="0"/>
              </a:rPr>
              <a:t>, </a:t>
            </a:r>
            <a:r>
              <a:rPr lang="en-US" sz="1400" b="0" i="0" dirty="0" err="1">
                <a:solidFill>
                  <a:srgbClr val="000000"/>
                </a:solidFill>
                <a:effectLst/>
                <a:latin typeface="Verdana" panose="020B0604030504040204" pitchFamily="34" charset="0"/>
              </a:rPr>
              <a:t>composer.json</a:t>
            </a:r>
            <a:r>
              <a:rPr lang="en-US" sz="1400" b="0" i="0" dirty="0">
                <a:solidFill>
                  <a:srgbClr val="000000"/>
                </a:solidFill>
                <a:effectLst/>
                <a:latin typeface="Verdana" panose="020B0604030504040204" pitchFamily="34" charset="0"/>
              </a:rPr>
              <a:t>, pom.xml, etc.)</a:t>
            </a:r>
          </a:p>
          <a:p>
            <a:pPr algn="l"/>
            <a:r>
              <a:rPr lang="en-US" sz="1400" b="0" i="0" dirty="0">
                <a:solidFill>
                  <a:srgbClr val="000000"/>
                </a:solidFill>
                <a:effectLst/>
                <a:latin typeface="Verdana" panose="020B0604030504040204" pitchFamily="34" charset="0"/>
              </a:rPr>
              <a:t>Furthermore, these dependency managers often create a lock file (</a:t>
            </a:r>
            <a:r>
              <a:rPr lang="en-US" sz="1400" b="0" i="0" dirty="0" err="1">
                <a:solidFill>
                  <a:srgbClr val="000000"/>
                </a:solidFill>
                <a:effectLst/>
                <a:latin typeface="Verdana" panose="020B0604030504040204" pitchFamily="34" charset="0"/>
              </a:rPr>
              <a:t>npm</a:t>
            </a:r>
            <a:r>
              <a:rPr lang="en-US" sz="1400" b="0" i="0" dirty="0">
                <a:solidFill>
                  <a:srgbClr val="000000"/>
                </a:solidFill>
                <a:effectLst/>
                <a:latin typeface="Verdana" panose="020B0604030504040204" pitchFamily="34" charset="0"/>
              </a:rPr>
              <a:t>-package-</a:t>
            </a:r>
            <a:r>
              <a:rPr lang="en-US" sz="1400" b="0" i="0" dirty="0" err="1">
                <a:solidFill>
                  <a:srgbClr val="000000"/>
                </a:solidFill>
                <a:effectLst/>
                <a:latin typeface="Verdana" panose="020B0604030504040204" pitchFamily="34" charset="0"/>
              </a:rPr>
              <a:t>lock.json</a:t>
            </a:r>
            <a:r>
              <a:rPr lang="en-US" sz="1400" b="0" i="0" dirty="0">
                <a:solidFill>
                  <a:srgbClr val="000000"/>
                </a:solidFill>
                <a:effectLst/>
                <a:latin typeface="Verdana" panose="020B0604030504040204" pitchFamily="34" charset="0"/>
              </a:rPr>
              <a:t>, </a:t>
            </a:r>
            <a:r>
              <a:rPr lang="en-US" sz="1400" b="0" i="0" dirty="0" err="1">
                <a:solidFill>
                  <a:srgbClr val="000000"/>
                </a:solidFill>
                <a:effectLst/>
                <a:latin typeface="Verdana" panose="020B0604030504040204" pitchFamily="34" charset="0"/>
              </a:rPr>
              <a:t>composer.lock</a:t>
            </a:r>
            <a:r>
              <a:rPr lang="en-US" sz="1400" b="0" i="0" dirty="0">
                <a:solidFill>
                  <a:srgbClr val="000000"/>
                </a:solidFill>
                <a:effectLst/>
                <a:latin typeface="Verdana" panose="020B0604030504040204" pitchFamily="34" charset="0"/>
              </a:rPr>
              <a:t>, etc.). They record the exact versions, and sometimes hashes of the third party library. This ensures that the same exact version is installed in the development and production builds.</a:t>
            </a:r>
          </a:p>
          <a:p>
            <a:endParaRPr lang="en-US" sz="1400" dirty="0"/>
          </a:p>
        </p:txBody>
      </p:sp>
      <p:sp>
        <p:nvSpPr>
          <p:cNvPr id="4" name="Slide Number Placeholder 3"/>
          <p:cNvSpPr>
            <a:spLocks noGrp="1"/>
          </p:cNvSpPr>
          <p:nvPr>
            <p:ph type="sldNum" sz="quarter" idx="5"/>
          </p:nvPr>
        </p:nvSpPr>
        <p:spPr/>
        <p:txBody>
          <a:bodyPr/>
          <a:lstStyle/>
          <a:p>
            <a:fld id="{793AB911-885E-4668-8C6E-9562ABF6240B}" type="slidenum">
              <a:rPr lang="de-AT" smtClean="0"/>
              <a:t>8</a:t>
            </a:fld>
            <a:endParaRPr lang="de-AT"/>
          </a:p>
        </p:txBody>
      </p:sp>
    </p:spTree>
    <p:extLst>
      <p:ext uri="{BB962C8B-B14F-4D97-AF65-F5344CB8AC3E}">
        <p14:creationId xmlns:p14="http://schemas.microsoft.com/office/powerpoint/2010/main" val="29539226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While in older times configuration files had many formats, modern, container-based applications distinctly move towards </a:t>
            </a:r>
            <a:r>
              <a:rPr lang="en-US" b="0" i="0" u="none" strike="noStrike" dirty="0">
                <a:effectLst/>
                <a:latin typeface="Verdana" panose="020B0604030504040204" pitchFamily="34" charset="0"/>
                <a:hlinkClick r:id="rId3"/>
              </a:rPr>
              <a:t>environment variables</a:t>
            </a:r>
            <a:r>
              <a:rPr lang="en-US" b="0" i="0" dirty="0">
                <a:solidFill>
                  <a:srgbClr val="000000"/>
                </a:solidFill>
                <a:effectLst/>
                <a:latin typeface="Verdana" panose="020B0604030504040204" pitchFamily="34" charset="0"/>
              </a:rPr>
              <a:t>. Environment variables are a cross-platform way to provide variables to an application and give a DevOps engineer a flexible way to configure a containerized application.</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9</a:t>
            </a:fld>
            <a:endParaRPr lang="de-AT"/>
          </a:p>
        </p:txBody>
      </p:sp>
    </p:spTree>
    <p:extLst>
      <p:ext uri="{BB962C8B-B14F-4D97-AF65-F5344CB8AC3E}">
        <p14:creationId xmlns:p14="http://schemas.microsoft.com/office/powerpoint/2010/main" val="30072451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FH Campus">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9110E41D-C82D-404F-990C-9B404B0B34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8295938" cy="10290175"/>
          </a:xfrm>
          <a:prstGeom prst="rect">
            <a:avLst/>
          </a:prstGeom>
        </p:spPr>
      </p:pic>
      <p:pic>
        <p:nvPicPr>
          <p:cNvPr id="8" name="Grafik 7">
            <a:extLst>
              <a:ext uri="{FF2B5EF4-FFF2-40B4-BE49-F238E27FC236}">
                <a16:creationId xmlns:a16="http://schemas.microsoft.com/office/drawing/2014/main" id="{BE6916BF-6AF8-41A6-99C4-0A14BCFAB47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0"/>
            <a:ext cx="18295938" cy="10290175"/>
          </a:xfrm>
          <a:prstGeom prst="rect">
            <a:avLst/>
          </a:prstGeom>
        </p:spPr>
      </p:pic>
      <p:sp>
        <p:nvSpPr>
          <p:cNvPr id="6" name="Titel 13">
            <a:extLst>
              <a:ext uri="{FF2B5EF4-FFF2-40B4-BE49-F238E27FC236}">
                <a16:creationId xmlns:a16="http://schemas.microsoft.com/office/drawing/2014/main" id="{989D9FF1-B03E-4F6A-9670-C81E124DE01C}"/>
              </a:ext>
            </a:extLst>
          </p:cNvPr>
          <p:cNvSpPr>
            <a:spLocks noGrp="1"/>
          </p:cNvSpPr>
          <p:nvPr>
            <p:ph type="title"/>
          </p:nvPr>
        </p:nvSpPr>
        <p:spPr>
          <a:xfrm>
            <a:off x="722764" y="2289600"/>
            <a:ext cx="16993569" cy="701731"/>
          </a:xfrm>
        </p:spPr>
        <p:txBody>
          <a:bodyPr/>
          <a:lstStyle>
            <a:lvl1pPr>
              <a:defRPr lang="de-DE" sz="4400" b="1" kern="1200" dirty="0">
                <a:solidFill>
                  <a:srgbClr val="4A4D53"/>
                </a:solidFill>
                <a:latin typeface="+mj-lt"/>
                <a:ea typeface="Verdana" panose="020B0604030504040204" pitchFamily="34" charset="0"/>
                <a:cs typeface="+mj-cs"/>
              </a:defRPr>
            </a:lvl1pPr>
          </a:lstStyle>
          <a:p>
            <a:r>
              <a:rPr lang="de-DE" dirty="0"/>
              <a:t>Mastertitelformat bearbeiten</a:t>
            </a:r>
            <a:endParaRPr lang="de-AT" dirty="0"/>
          </a:p>
        </p:txBody>
      </p:sp>
    </p:spTree>
    <p:extLst>
      <p:ext uri="{BB962C8B-B14F-4D97-AF65-F5344CB8AC3E}">
        <p14:creationId xmlns:p14="http://schemas.microsoft.com/office/powerpoint/2010/main" val="1413741372"/>
      </p:ext>
    </p:extLst>
  </p:cSld>
  <p:clrMapOvr>
    <a:masterClrMapping/>
  </p:clrMapOvr>
  <p:extLst>
    <p:ext uri="{DCECCB84-F9BA-43D5-87BE-67443E8EF086}">
      <p15:sldGuideLst xmlns:p15="http://schemas.microsoft.com/office/powerpoint/2012/main">
        <p15:guide id="1" orient="horz" pos="1744" userDrawn="1">
          <p15:clr>
            <a:srgbClr val="FBAE40"/>
          </p15:clr>
        </p15:guide>
        <p15:guide id="2" pos="5763" userDrawn="1">
          <p15:clr>
            <a:srgbClr val="FBAE40"/>
          </p15:clr>
        </p15:guide>
        <p15:guide id="3" pos="11139" userDrawn="1">
          <p15:clr>
            <a:srgbClr val="FBAE40"/>
          </p15:clr>
        </p15:guide>
        <p15:guide id="4" orient="horz" pos="3240" userDrawn="1">
          <p15:clr>
            <a:srgbClr val="FBAE40"/>
          </p15:clr>
        </p15:guide>
        <p15:guide id="7" orient="horz" pos="1200" userDrawn="1">
          <p15:clr>
            <a:srgbClr val="FBAE40"/>
          </p15:clr>
        </p15:guide>
        <p15:guide id="8" orient="horz" pos="2108" userDrawn="1">
          <p15:clr>
            <a:srgbClr val="FBAE40"/>
          </p15:clr>
        </p15:guide>
        <p15:guide id="9" orient="horz" pos="165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Inhaltsfolie - weiß - UK">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141D07E-DEC3-4461-B68E-19DC5A67137B}"/>
              </a:ext>
            </a:extLst>
          </p:cNvPr>
          <p:cNvSpPr>
            <a:spLocks noGrp="1"/>
          </p:cNvSpPr>
          <p:nvPr>
            <p:ph type="title"/>
          </p:nvPr>
        </p:nvSpPr>
        <p:spPr>
          <a:xfrm>
            <a:off x="720065" y="716518"/>
            <a:ext cx="17038873" cy="701731"/>
          </a:xfrm>
        </p:spPr>
        <p:txBody>
          <a:bodyPr/>
          <a:lstStyle>
            <a:lvl1pPr>
              <a:defRPr sz="4400"/>
            </a:lvl1pPr>
          </a:lstStyle>
          <a:p>
            <a:r>
              <a:rPr lang="de-DE" dirty="0"/>
              <a:t>Mastertitelformat bearbeiten</a:t>
            </a:r>
            <a:endParaRPr lang="de-AT" dirty="0"/>
          </a:p>
        </p:txBody>
      </p:sp>
      <p:sp>
        <p:nvSpPr>
          <p:cNvPr id="7" name="Textfeld 6">
            <a:extLst>
              <a:ext uri="{FF2B5EF4-FFF2-40B4-BE49-F238E27FC236}">
                <a16:creationId xmlns:a16="http://schemas.microsoft.com/office/drawing/2014/main" id="{8F6DEF62-611B-4586-AC9F-EE654EC48749}"/>
              </a:ext>
            </a:extLst>
          </p:cNvPr>
          <p:cNvSpPr txBox="1"/>
          <p:nvPr userDrawn="1"/>
        </p:nvSpPr>
        <p:spPr>
          <a:xfrm>
            <a:off x="801533" y="9338063"/>
            <a:ext cx="6196506" cy="292709"/>
          </a:xfrm>
          <a:prstGeom prst="rect">
            <a:avLst/>
          </a:prstGeom>
          <a:noFill/>
        </p:spPr>
        <p:txBody>
          <a:bodyPr wrap="square" rtlCol="0">
            <a:spAutoFit/>
          </a:bodyPr>
          <a:lstStyle/>
          <a:p>
            <a:pPr marL="0" marR="0" lvl="0" indent="0" algn="l" defTabSz="1340510" rtl="0" eaLnBrk="1" fontAlgn="auto" latinLnBrk="0" hangingPunct="1">
              <a:lnSpc>
                <a:spcPct val="100000"/>
              </a:lnSpc>
              <a:spcBef>
                <a:spcPts val="0"/>
              </a:spcBef>
              <a:spcAft>
                <a:spcPts val="0"/>
              </a:spcAft>
              <a:buClrTx/>
              <a:buSzTx/>
              <a:buFontTx/>
              <a:buNone/>
              <a:tabLst/>
              <a:defRPr/>
            </a:pPr>
            <a:r>
              <a:rPr lang="de-AT" sz="1302" b="1" dirty="0">
                <a:solidFill>
                  <a:srgbClr val="4A4D53"/>
                </a:solidFill>
              </a:rPr>
              <a:t>FH Campus Wien </a:t>
            </a:r>
            <a:r>
              <a:rPr lang="de-AT" sz="1300" dirty="0">
                <a:solidFill>
                  <a:srgbClr val="4A4D53"/>
                </a:solidFill>
              </a:rPr>
              <a:t>| Engineering | Cloud Computing</a:t>
            </a:r>
            <a:endParaRPr lang="de-AT" sz="1300" dirty="0"/>
          </a:p>
        </p:txBody>
      </p:sp>
      <p:sp>
        <p:nvSpPr>
          <p:cNvPr id="9" name="Textplatzhalter 8">
            <a:extLst>
              <a:ext uri="{FF2B5EF4-FFF2-40B4-BE49-F238E27FC236}">
                <a16:creationId xmlns:a16="http://schemas.microsoft.com/office/drawing/2014/main" id="{3337FE64-4BFD-49A7-B78D-3F147619046C}"/>
              </a:ext>
            </a:extLst>
          </p:cNvPr>
          <p:cNvSpPr>
            <a:spLocks noGrp="1"/>
          </p:cNvSpPr>
          <p:nvPr>
            <p:ph type="body" sz="quarter" idx="10"/>
          </p:nvPr>
        </p:nvSpPr>
        <p:spPr>
          <a:xfrm>
            <a:off x="1656147" y="1800003"/>
            <a:ext cx="16102792" cy="7331333"/>
          </a:xfrm>
        </p:spPr>
        <p:txBody>
          <a:bodyPr>
            <a:normAutofit/>
          </a:bodyPr>
          <a:lstStyle>
            <a:lvl1pPr>
              <a:defRPr sz="3600"/>
            </a:lvl1pPr>
            <a:lvl2pPr>
              <a:defRPr sz="3600"/>
            </a:lvl2pPr>
            <a:lvl3pPr>
              <a:defRPr sz="3600"/>
            </a:lvl3pPr>
            <a:lvl4pPr>
              <a:defRPr sz="3600"/>
            </a:lvl4pPr>
            <a:lvl5pPr>
              <a:defRPr sz="3600"/>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
        <p:nvSpPr>
          <p:cNvPr id="8" name="Foliennummernplatzhalter 7">
            <a:extLst>
              <a:ext uri="{FF2B5EF4-FFF2-40B4-BE49-F238E27FC236}">
                <a16:creationId xmlns:a16="http://schemas.microsoft.com/office/drawing/2014/main" id="{A0F59A48-2F44-4D55-9FD9-049AD52B9C2A}"/>
              </a:ext>
            </a:extLst>
          </p:cNvPr>
          <p:cNvSpPr>
            <a:spLocks noGrp="1"/>
          </p:cNvSpPr>
          <p:nvPr>
            <p:ph type="sldNum" sz="quarter" idx="12"/>
          </p:nvPr>
        </p:nvSpPr>
        <p:spPr>
          <a:xfrm>
            <a:off x="14383845" y="12598399"/>
            <a:ext cx="4425800" cy="736600"/>
          </a:xfrm>
          <a:prstGeom prst="rect">
            <a:avLst/>
          </a:prstGeom>
        </p:spPr>
        <p:txBody>
          <a:bodyPr/>
          <a:lstStyle/>
          <a:p>
            <a:r>
              <a:rPr lang="de-AT"/>
              <a:t>page </a:t>
            </a:r>
            <a:fld id="{A638BCF4-1E99-42C2-B624-5B8F04E362FC}" type="slidenum">
              <a:rPr lang="de-AT" smtClean="0"/>
              <a:pPr/>
              <a:t>‹#›</a:t>
            </a:fld>
            <a:endParaRPr lang="de-AT"/>
          </a:p>
        </p:txBody>
      </p:sp>
      <p:sp>
        <p:nvSpPr>
          <p:cNvPr id="14" name="Foliennummernplatzhalter 6">
            <a:extLst>
              <a:ext uri="{FF2B5EF4-FFF2-40B4-BE49-F238E27FC236}">
                <a16:creationId xmlns:a16="http://schemas.microsoft.com/office/drawing/2014/main" id="{6AF96E5A-626D-4508-AD25-A9A97A565C7A}"/>
              </a:ext>
            </a:extLst>
          </p:cNvPr>
          <p:cNvSpPr txBox="1">
            <a:spLocks/>
          </p:cNvSpPr>
          <p:nvPr userDrawn="1"/>
        </p:nvSpPr>
        <p:spPr>
          <a:xfrm>
            <a:off x="13642678" y="9338064"/>
            <a:ext cx="4116257" cy="384978"/>
          </a:xfrm>
          <a:prstGeom prst="rect">
            <a:avLst/>
          </a:prstGeom>
        </p:spPr>
        <p:txBody>
          <a:bodyPr vert="horz" lIns="182880" tIns="91440" rIns="182880" bIns="91440" rtlCol="0" anchor="ctr"/>
          <a:lstStyle>
            <a:defPPr>
              <a:defRPr lang="de-DE"/>
            </a:defPPr>
            <a:lvl1pPr marL="0" algn="r" defTabSz="670255" rtl="0" eaLnBrk="1" latinLnBrk="0" hangingPunct="1">
              <a:defRPr sz="1200" kern="1200">
                <a:solidFill>
                  <a:schemeClr val="tx1">
                    <a:tint val="75000"/>
                  </a:schemeClr>
                </a:solidFill>
                <a:latin typeface="+mn-lt"/>
                <a:ea typeface="+mn-ea"/>
                <a:cs typeface="+mn-cs"/>
              </a:defRPr>
            </a:lvl1pPr>
            <a:lvl2pPr marL="335128" algn="l" defTabSz="670255" rtl="0" eaLnBrk="1" latinLnBrk="0" hangingPunct="1">
              <a:defRPr sz="1319" kern="1200">
                <a:solidFill>
                  <a:schemeClr val="tx1"/>
                </a:solidFill>
                <a:latin typeface="+mn-lt"/>
                <a:ea typeface="+mn-ea"/>
                <a:cs typeface="+mn-cs"/>
              </a:defRPr>
            </a:lvl2pPr>
            <a:lvl3pPr marL="670255" algn="l" defTabSz="670255" rtl="0" eaLnBrk="1" latinLnBrk="0" hangingPunct="1">
              <a:defRPr sz="1319" kern="1200">
                <a:solidFill>
                  <a:schemeClr val="tx1"/>
                </a:solidFill>
                <a:latin typeface="+mn-lt"/>
                <a:ea typeface="+mn-ea"/>
                <a:cs typeface="+mn-cs"/>
              </a:defRPr>
            </a:lvl3pPr>
            <a:lvl4pPr marL="1005383" algn="l" defTabSz="670255" rtl="0" eaLnBrk="1" latinLnBrk="0" hangingPunct="1">
              <a:defRPr sz="1319" kern="1200">
                <a:solidFill>
                  <a:schemeClr val="tx1"/>
                </a:solidFill>
                <a:latin typeface="+mn-lt"/>
                <a:ea typeface="+mn-ea"/>
                <a:cs typeface="+mn-cs"/>
              </a:defRPr>
            </a:lvl4pPr>
            <a:lvl5pPr marL="1340510" algn="l" defTabSz="670255" rtl="0" eaLnBrk="1" latinLnBrk="0" hangingPunct="1">
              <a:defRPr sz="1319" kern="1200">
                <a:solidFill>
                  <a:schemeClr val="tx1"/>
                </a:solidFill>
                <a:latin typeface="+mn-lt"/>
                <a:ea typeface="+mn-ea"/>
                <a:cs typeface="+mn-cs"/>
              </a:defRPr>
            </a:lvl5pPr>
            <a:lvl6pPr marL="1675638" algn="l" defTabSz="670255" rtl="0" eaLnBrk="1" latinLnBrk="0" hangingPunct="1">
              <a:defRPr sz="1319" kern="1200">
                <a:solidFill>
                  <a:schemeClr val="tx1"/>
                </a:solidFill>
                <a:latin typeface="+mn-lt"/>
                <a:ea typeface="+mn-ea"/>
                <a:cs typeface="+mn-cs"/>
              </a:defRPr>
            </a:lvl6pPr>
            <a:lvl7pPr marL="2010766" algn="l" defTabSz="670255" rtl="0" eaLnBrk="1" latinLnBrk="0" hangingPunct="1">
              <a:defRPr sz="1319" kern="1200">
                <a:solidFill>
                  <a:schemeClr val="tx1"/>
                </a:solidFill>
                <a:latin typeface="+mn-lt"/>
                <a:ea typeface="+mn-ea"/>
                <a:cs typeface="+mn-cs"/>
              </a:defRPr>
            </a:lvl7pPr>
            <a:lvl8pPr marL="2345893" algn="l" defTabSz="670255" rtl="0" eaLnBrk="1" latinLnBrk="0" hangingPunct="1">
              <a:defRPr sz="1319" kern="1200">
                <a:solidFill>
                  <a:schemeClr val="tx1"/>
                </a:solidFill>
                <a:latin typeface="+mn-lt"/>
                <a:ea typeface="+mn-ea"/>
                <a:cs typeface="+mn-cs"/>
              </a:defRPr>
            </a:lvl8pPr>
            <a:lvl9pPr marL="2681021" algn="l" defTabSz="670255" rtl="0" eaLnBrk="1" latinLnBrk="0" hangingPunct="1">
              <a:defRPr sz="1319" kern="1200">
                <a:solidFill>
                  <a:schemeClr val="tx1"/>
                </a:solidFill>
                <a:latin typeface="+mn-lt"/>
                <a:ea typeface="+mn-ea"/>
                <a:cs typeface="+mn-cs"/>
              </a:defRPr>
            </a:lvl9pPr>
          </a:lstStyle>
          <a:p>
            <a:fld id="{70A104DB-FD90-4C1D-8FD8-954015846B85}" type="slidenum">
              <a:rPr lang="de-AT" sz="1302" kern="1200" smtClean="0">
                <a:solidFill>
                  <a:srgbClr val="4A4D53"/>
                </a:solidFill>
                <a:latin typeface="+mn-lt"/>
                <a:ea typeface="+mn-ea"/>
                <a:cs typeface="+mn-cs"/>
              </a:rPr>
              <a:pPr/>
              <a:t>‹#›</a:t>
            </a:fld>
            <a:endParaRPr lang="de-AT" sz="1302" kern="1200" dirty="0">
              <a:solidFill>
                <a:srgbClr val="4A4D53"/>
              </a:solidFill>
              <a:latin typeface="+mn-lt"/>
              <a:ea typeface="+mn-ea"/>
              <a:cs typeface="+mn-cs"/>
            </a:endParaRPr>
          </a:p>
        </p:txBody>
      </p:sp>
    </p:spTree>
    <p:extLst>
      <p:ext uri="{BB962C8B-B14F-4D97-AF65-F5344CB8AC3E}">
        <p14:creationId xmlns:p14="http://schemas.microsoft.com/office/powerpoint/2010/main" val="3540965092"/>
      </p:ext>
    </p:extLst>
  </p:cSld>
  <p:clrMapOvr>
    <a:masterClrMapping/>
  </p:clrMapOvr>
  <p:extLst>
    <p:ext uri="{DCECCB84-F9BA-43D5-87BE-67443E8EF086}">
      <p15:sldGuideLst xmlns:p15="http://schemas.microsoft.com/office/powerpoint/2012/main">
        <p15:guide id="1" orient="horz" pos="5872">
          <p15:clr>
            <a:srgbClr val="FBAE40"/>
          </p15:clr>
        </p15:guide>
        <p15:guide id="2" orient="horz" pos="605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folie - Engineering">
    <p:spTree>
      <p:nvGrpSpPr>
        <p:cNvPr id="1" name=""/>
        <p:cNvGrpSpPr/>
        <p:nvPr/>
      </p:nvGrpSpPr>
      <p:grpSpPr>
        <a:xfrm>
          <a:off x="0" y="0"/>
          <a:ext cx="0" cy="0"/>
          <a:chOff x="0" y="0"/>
          <a:chExt cx="0" cy="0"/>
        </a:xfrm>
      </p:grpSpPr>
      <p:pic>
        <p:nvPicPr>
          <p:cNvPr id="13" name="Grafik 12">
            <a:extLst>
              <a:ext uri="{FF2B5EF4-FFF2-40B4-BE49-F238E27FC236}">
                <a16:creationId xmlns:a16="http://schemas.microsoft.com/office/drawing/2014/main" id="{9110E41D-C82D-404F-990C-9B404B0B34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8289587" cy="10286999"/>
          </a:xfrm>
          <a:prstGeom prst="rect">
            <a:avLst/>
          </a:prstGeom>
        </p:spPr>
      </p:pic>
      <p:pic>
        <p:nvPicPr>
          <p:cNvPr id="7" name="Grafik 6" descr="Ein Bild, das Screenshot enthält.&#10;&#10;Mit sehr hoher Zuverlässigkeit generierte Beschreibung">
            <a:extLst>
              <a:ext uri="{FF2B5EF4-FFF2-40B4-BE49-F238E27FC236}">
                <a16:creationId xmlns:a16="http://schemas.microsoft.com/office/drawing/2014/main" id="{E6BB59F8-1846-4345-B32C-6B90C7F14B2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8289587" cy="10286999"/>
          </a:xfrm>
          <a:prstGeom prst="rect">
            <a:avLst/>
          </a:prstGeom>
        </p:spPr>
      </p:pic>
      <p:sp>
        <p:nvSpPr>
          <p:cNvPr id="5" name="Titel 13">
            <a:extLst>
              <a:ext uri="{FF2B5EF4-FFF2-40B4-BE49-F238E27FC236}">
                <a16:creationId xmlns:a16="http://schemas.microsoft.com/office/drawing/2014/main" id="{989D9FF1-B03E-4F6A-9670-C81E124DE01C}"/>
              </a:ext>
            </a:extLst>
          </p:cNvPr>
          <p:cNvSpPr>
            <a:spLocks noGrp="1"/>
          </p:cNvSpPr>
          <p:nvPr>
            <p:ph type="title"/>
          </p:nvPr>
        </p:nvSpPr>
        <p:spPr>
          <a:xfrm>
            <a:off x="722764" y="2289600"/>
            <a:ext cx="16993569" cy="701731"/>
          </a:xfrm>
        </p:spPr>
        <p:txBody>
          <a:bodyPr/>
          <a:lstStyle>
            <a:lvl1pPr>
              <a:defRPr lang="de-DE" sz="4400" b="1" kern="1200" dirty="0">
                <a:solidFill>
                  <a:srgbClr val="4A4D53"/>
                </a:solidFill>
                <a:latin typeface="+mj-lt"/>
                <a:ea typeface="Verdana" panose="020B0604030504040204" pitchFamily="34" charset="0"/>
                <a:cs typeface="+mj-cs"/>
              </a:defRPr>
            </a:lvl1pPr>
          </a:lstStyle>
          <a:p>
            <a:r>
              <a:rPr lang="de-DE" dirty="0"/>
              <a:t>Mastertitelformat bearbeiten</a:t>
            </a:r>
            <a:endParaRPr lang="de-AT" dirty="0"/>
          </a:p>
        </p:txBody>
      </p:sp>
    </p:spTree>
    <p:extLst>
      <p:ext uri="{BB962C8B-B14F-4D97-AF65-F5344CB8AC3E}">
        <p14:creationId xmlns:p14="http://schemas.microsoft.com/office/powerpoint/2010/main" val="4205197761"/>
      </p:ext>
    </p:extLst>
  </p:cSld>
  <p:clrMapOvr>
    <a:masterClrMapping/>
  </p:clrMapOvr>
  <p:extLst>
    <p:ext uri="{DCECCB84-F9BA-43D5-87BE-67443E8EF086}">
      <p15:sldGuideLst xmlns:p15="http://schemas.microsoft.com/office/powerpoint/2012/main">
        <p15:guide id="1" orient="horz" pos="3242" userDrawn="1">
          <p15:clr>
            <a:srgbClr val="FBAE40"/>
          </p15:clr>
        </p15:guide>
        <p15:guide id="2" pos="5763" userDrawn="1">
          <p15:clr>
            <a:srgbClr val="FBAE40"/>
          </p15:clr>
        </p15:guide>
        <p15:guide id="3" pos="11139"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Kapitel - FH">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7AFEC9F-7F4E-440E-9627-E859F8A30EC2}"/>
              </a:ext>
            </a:extLst>
          </p:cNvPr>
          <p:cNvSpPr>
            <a:spLocks noGrp="1"/>
          </p:cNvSpPr>
          <p:nvPr>
            <p:ph type="title"/>
          </p:nvPr>
        </p:nvSpPr>
        <p:spPr>
          <a:xfrm>
            <a:off x="720063" y="2289600"/>
            <a:ext cx="17037217" cy="701731"/>
          </a:xfrm>
        </p:spPr>
        <p:txBody>
          <a:bodyPr/>
          <a:lstStyle>
            <a:lvl1pPr>
              <a:defRPr lang="de-DE" sz="4400" b="1" kern="1200" dirty="0">
                <a:solidFill>
                  <a:schemeClr val="bg1"/>
                </a:solidFill>
                <a:latin typeface="+mj-lt"/>
                <a:ea typeface="Verdana" panose="020B0604030504040204" pitchFamily="34" charset="0"/>
                <a:cs typeface="+mj-cs"/>
              </a:defRPr>
            </a:lvl1pPr>
          </a:lstStyle>
          <a:p>
            <a:r>
              <a:rPr lang="de-DE" dirty="0"/>
              <a:t>Mastertitelformat bearbeiten</a:t>
            </a:r>
            <a:endParaRPr lang="de-AT" dirty="0"/>
          </a:p>
        </p:txBody>
      </p:sp>
      <p:sp>
        <p:nvSpPr>
          <p:cNvPr id="3" name="Inhaltsplatzhalter 2">
            <a:extLst>
              <a:ext uri="{FF2B5EF4-FFF2-40B4-BE49-F238E27FC236}">
                <a16:creationId xmlns:a16="http://schemas.microsoft.com/office/drawing/2014/main" id="{F7F774A0-B4C0-40F4-AA78-2874AFBACB79}"/>
              </a:ext>
            </a:extLst>
          </p:cNvPr>
          <p:cNvSpPr>
            <a:spLocks noGrp="1"/>
          </p:cNvSpPr>
          <p:nvPr>
            <p:ph idx="1"/>
          </p:nvPr>
        </p:nvSpPr>
        <p:spPr>
          <a:xfrm>
            <a:off x="2520218" y="3384000"/>
            <a:ext cx="15237059" cy="6020355"/>
          </a:xfrm>
        </p:spPr>
        <p:txBody>
          <a:bodyPr>
            <a:normAutofit/>
          </a:bodyPr>
          <a:lstStyle>
            <a:lvl1pPr>
              <a:defRPr sz="3600">
                <a:solidFill>
                  <a:schemeClr val="bg1"/>
                </a:solidFill>
              </a:defRPr>
            </a:lvl1pPr>
            <a:lvl2pPr>
              <a:defRPr sz="3600">
                <a:solidFill>
                  <a:schemeClr val="bg1"/>
                </a:solidFill>
              </a:defRPr>
            </a:lvl2pPr>
            <a:lvl3pPr>
              <a:defRPr sz="3600">
                <a:solidFill>
                  <a:schemeClr val="bg1"/>
                </a:solidFill>
              </a:defRPr>
            </a:lvl3pPr>
            <a:lvl4pPr>
              <a:defRPr sz="3600">
                <a:solidFill>
                  <a:schemeClr val="bg1"/>
                </a:solidFill>
              </a:defRPr>
            </a:lvl4pPr>
            <a:lvl5pPr>
              <a:defRPr sz="3600">
                <a:solidFill>
                  <a:schemeClr val="bg1"/>
                </a:solidFill>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cxnSp>
        <p:nvCxnSpPr>
          <p:cNvPr id="13" name="Gerader Verbinder 12">
            <a:extLst>
              <a:ext uri="{FF2B5EF4-FFF2-40B4-BE49-F238E27FC236}">
                <a16:creationId xmlns:a16="http://schemas.microsoft.com/office/drawing/2014/main" id="{704E2E1A-8DC9-42DC-963F-859DB6D66120}"/>
              </a:ext>
            </a:extLst>
          </p:cNvPr>
          <p:cNvCxnSpPr/>
          <p:nvPr userDrawn="1"/>
        </p:nvCxnSpPr>
        <p:spPr>
          <a:xfrm>
            <a:off x="3151764" y="9404355"/>
            <a:ext cx="0" cy="297196"/>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72747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Kapitel - weiß">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7AFEC9F-7F4E-440E-9627-E859F8A30EC2}"/>
              </a:ext>
            </a:extLst>
          </p:cNvPr>
          <p:cNvSpPr>
            <a:spLocks noGrp="1"/>
          </p:cNvSpPr>
          <p:nvPr>
            <p:ph type="title"/>
          </p:nvPr>
        </p:nvSpPr>
        <p:spPr>
          <a:xfrm>
            <a:off x="720061" y="2289600"/>
            <a:ext cx="17023568" cy="701731"/>
          </a:xfrm>
        </p:spPr>
        <p:txBody>
          <a:bodyPr/>
          <a:lstStyle>
            <a:lvl1pPr>
              <a:defRPr lang="de-DE" sz="4400" b="1" kern="1200" dirty="0">
                <a:solidFill>
                  <a:srgbClr val="4A4D53"/>
                </a:solidFill>
                <a:latin typeface="+mj-lt"/>
                <a:ea typeface="Verdana" panose="020B0604030504040204" pitchFamily="34" charset="0"/>
                <a:cs typeface="+mj-cs"/>
              </a:defRPr>
            </a:lvl1pPr>
          </a:lstStyle>
          <a:p>
            <a:r>
              <a:rPr lang="de-DE" dirty="0"/>
              <a:t>Mastertitelformat bearbeiten</a:t>
            </a:r>
            <a:endParaRPr lang="de-AT" dirty="0"/>
          </a:p>
        </p:txBody>
      </p:sp>
      <p:sp>
        <p:nvSpPr>
          <p:cNvPr id="3" name="Inhaltsplatzhalter 2">
            <a:extLst>
              <a:ext uri="{FF2B5EF4-FFF2-40B4-BE49-F238E27FC236}">
                <a16:creationId xmlns:a16="http://schemas.microsoft.com/office/drawing/2014/main" id="{F7F774A0-B4C0-40F4-AA78-2874AFBACB79}"/>
              </a:ext>
            </a:extLst>
          </p:cNvPr>
          <p:cNvSpPr>
            <a:spLocks noGrp="1"/>
          </p:cNvSpPr>
          <p:nvPr>
            <p:ph idx="1"/>
          </p:nvPr>
        </p:nvSpPr>
        <p:spPr>
          <a:xfrm>
            <a:off x="2520219" y="3384003"/>
            <a:ext cx="15223409" cy="6142137"/>
          </a:xfrm>
        </p:spPr>
        <p:txBody>
          <a:bodyPr>
            <a:normAutofit/>
          </a:bodyPr>
          <a:lstStyle>
            <a:lvl1pPr>
              <a:defRPr sz="3600"/>
            </a:lvl1pPr>
            <a:lvl2pPr>
              <a:defRPr sz="3600"/>
            </a:lvl2pPr>
            <a:lvl3pPr>
              <a:defRPr sz="3600"/>
            </a:lvl3pPr>
            <a:lvl4pPr>
              <a:defRPr sz="3600"/>
            </a:lvl4pPr>
            <a:lvl5pPr>
              <a:defRPr sz="3600"/>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Tree>
    <p:extLst>
      <p:ext uri="{BB962C8B-B14F-4D97-AF65-F5344CB8AC3E}">
        <p14:creationId xmlns:p14="http://schemas.microsoft.com/office/powerpoint/2010/main" val="784968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haltsfolie - weiß - UK">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141D07E-DEC3-4461-B68E-19DC5A67137B}"/>
              </a:ext>
            </a:extLst>
          </p:cNvPr>
          <p:cNvSpPr>
            <a:spLocks noGrp="1"/>
          </p:cNvSpPr>
          <p:nvPr>
            <p:ph type="title"/>
          </p:nvPr>
        </p:nvSpPr>
        <p:spPr>
          <a:xfrm>
            <a:off x="720065" y="716518"/>
            <a:ext cx="17038873" cy="701731"/>
          </a:xfrm>
        </p:spPr>
        <p:txBody>
          <a:bodyPr/>
          <a:lstStyle>
            <a:lvl1pPr>
              <a:defRPr sz="4400"/>
            </a:lvl1pPr>
          </a:lstStyle>
          <a:p>
            <a:r>
              <a:rPr lang="de-DE" dirty="0"/>
              <a:t>Mastertitelformat bearbeiten</a:t>
            </a:r>
            <a:endParaRPr lang="de-AT" dirty="0"/>
          </a:p>
        </p:txBody>
      </p:sp>
      <p:sp>
        <p:nvSpPr>
          <p:cNvPr id="7" name="Textfeld 6">
            <a:extLst>
              <a:ext uri="{FF2B5EF4-FFF2-40B4-BE49-F238E27FC236}">
                <a16:creationId xmlns:a16="http://schemas.microsoft.com/office/drawing/2014/main" id="{8F6DEF62-611B-4586-AC9F-EE654EC48749}"/>
              </a:ext>
            </a:extLst>
          </p:cNvPr>
          <p:cNvSpPr txBox="1"/>
          <p:nvPr userDrawn="1"/>
        </p:nvSpPr>
        <p:spPr>
          <a:xfrm>
            <a:off x="778529" y="9338063"/>
            <a:ext cx="6196506" cy="292709"/>
          </a:xfrm>
          <a:prstGeom prst="rect">
            <a:avLst/>
          </a:prstGeom>
          <a:noFill/>
        </p:spPr>
        <p:txBody>
          <a:bodyPr wrap="square" rtlCol="0">
            <a:spAutoFit/>
          </a:bodyPr>
          <a:lstStyle/>
          <a:p>
            <a:pPr marL="0" marR="0" lvl="0" indent="0" algn="l" defTabSz="1340510" rtl="0" eaLnBrk="1" fontAlgn="auto" latinLnBrk="0" hangingPunct="1">
              <a:lnSpc>
                <a:spcPct val="100000"/>
              </a:lnSpc>
              <a:spcBef>
                <a:spcPts val="0"/>
              </a:spcBef>
              <a:spcAft>
                <a:spcPts val="0"/>
              </a:spcAft>
              <a:buClrTx/>
              <a:buSzTx/>
              <a:buFontTx/>
              <a:buNone/>
              <a:tabLst/>
              <a:defRPr/>
            </a:pPr>
            <a:r>
              <a:rPr lang="de-AT" sz="1302" b="1" dirty="0">
                <a:solidFill>
                  <a:srgbClr val="4A4D53"/>
                </a:solidFill>
              </a:rPr>
              <a:t>FH Campus Wien </a:t>
            </a:r>
            <a:r>
              <a:rPr lang="de-AT" sz="1300" dirty="0">
                <a:solidFill>
                  <a:srgbClr val="4A4D53"/>
                </a:solidFill>
              </a:rPr>
              <a:t>| Engineering | Cloud Computing</a:t>
            </a:r>
            <a:endParaRPr lang="de-AT" sz="1300" dirty="0"/>
          </a:p>
        </p:txBody>
      </p:sp>
      <p:sp>
        <p:nvSpPr>
          <p:cNvPr id="9" name="Textplatzhalter 8">
            <a:extLst>
              <a:ext uri="{FF2B5EF4-FFF2-40B4-BE49-F238E27FC236}">
                <a16:creationId xmlns:a16="http://schemas.microsoft.com/office/drawing/2014/main" id="{3337FE64-4BFD-49A7-B78D-3F147619046C}"/>
              </a:ext>
            </a:extLst>
          </p:cNvPr>
          <p:cNvSpPr>
            <a:spLocks noGrp="1"/>
          </p:cNvSpPr>
          <p:nvPr>
            <p:ph type="body" sz="quarter" idx="10"/>
          </p:nvPr>
        </p:nvSpPr>
        <p:spPr>
          <a:xfrm>
            <a:off x="1656147" y="1800003"/>
            <a:ext cx="16102792" cy="7331333"/>
          </a:xfrm>
        </p:spPr>
        <p:txBody>
          <a:bodyPr>
            <a:normAutofit/>
          </a:bodyPr>
          <a:lstStyle>
            <a:lvl1pPr>
              <a:defRPr sz="3600"/>
            </a:lvl1pPr>
            <a:lvl2pPr>
              <a:defRPr sz="3600"/>
            </a:lvl2pPr>
            <a:lvl3pPr>
              <a:defRPr sz="3600"/>
            </a:lvl3pPr>
            <a:lvl4pPr>
              <a:defRPr sz="3600"/>
            </a:lvl4pPr>
            <a:lvl5pPr>
              <a:defRPr sz="3600"/>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
        <p:nvSpPr>
          <p:cNvPr id="8" name="Foliennummernplatzhalter 7">
            <a:extLst>
              <a:ext uri="{FF2B5EF4-FFF2-40B4-BE49-F238E27FC236}">
                <a16:creationId xmlns:a16="http://schemas.microsoft.com/office/drawing/2014/main" id="{A0F59A48-2F44-4D55-9FD9-049AD52B9C2A}"/>
              </a:ext>
            </a:extLst>
          </p:cNvPr>
          <p:cNvSpPr>
            <a:spLocks noGrp="1"/>
          </p:cNvSpPr>
          <p:nvPr>
            <p:ph type="sldNum" sz="quarter" idx="12"/>
          </p:nvPr>
        </p:nvSpPr>
        <p:spPr>
          <a:xfrm>
            <a:off x="14383845" y="12598399"/>
            <a:ext cx="4425800" cy="736600"/>
          </a:xfrm>
          <a:prstGeom prst="rect">
            <a:avLst/>
          </a:prstGeom>
        </p:spPr>
        <p:txBody>
          <a:bodyPr/>
          <a:lstStyle/>
          <a:p>
            <a:r>
              <a:rPr lang="de-AT"/>
              <a:t>page </a:t>
            </a:r>
            <a:fld id="{A638BCF4-1E99-42C2-B624-5B8F04E362FC}" type="slidenum">
              <a:rPr lang="de-AT" smtClean="0"/>
              <a:pPr/>
              <a:t>‹#›</a:t>
            </a:fld>
            <a:endParaRPr lang="de-AT"/>
          </a:p>
        </p:txBody>
      </p:sp>
      <p:sp>
        <p:nvSpPr>
          <p:cNvPr id="14" name="Foliennummernplatzhalter 6">
            <a:extLst>
              <a:ext uri="{FF2B5EF4-FFF2-40B4-BE49-F238E27FC236}">
                <a16:creationId xmlns:a16="http://schemas.microsoft.com/office/drawing/2014/main" id="{6AF96E5A-626D-4508-AD25-A9A97A565C7A}"/>
              </a:ext>
            </a:extLst>
          </p:cNvPr>
          <p:cNvSpPr txBox="1">
            <a:spLocks/>
          </p:cNvSpPr>
          <p:nvPr userDrawn="1"/>
        </p:nvSpPr>
        <p:spPr>
          <a:xfrm>
            <a:off x="13642678" y="9338064"/>
            <a:ext cx="4116257" cy="384978"/>
          </a:xfrm>
          <a:prstGeom prst="rect">
            <a:avLst/>
          </a:prstGeom>
        </p:spPr>
        <p:txBody>
          <a:bodyPr vert="horz" lIns="182880" tIns="91440" rIns="182880" bIns="91440" rtlCol="0" anchor="ctr"/>
          <a:lstStyle>
            <a:defPPr>
              <a:defRPr lang="de-DE"/>
            </a:defPPr>
            <a:lvl1pPr marL="0" algn="r" defTabSz="670255" rtl="0" eaLnBrk="1" latinLnBrk="0" hangingPunct="1">
              <a:defRPr sz="1200" kern="1200">
                <a:solidFill>
                  <a:schemeClr val="tx1">
                    <a:tint val="75000"/>
                  </a:schemeClr>
                </a:solidFill>
                <a:latin typeface="+mn-lt"/>
                <a:ea typeface="+mn-ea"/>
                <a:cs typeface="+mn-cs"/>
              </a:defRPr>
            </a:lvl1pPr>
            <a:lvl2pPr marL="335128" algn="l" defTabSz="670255" rtl="0" eaLnBrk="1" latinLnBrk="0" hangingPunct="1">
              <a:defRPr sz="1319" kern="1200">
                <a:solidFill>
                  <a:schemeClr val="tx1"/>
                </a:solidFill>
                <a:latin typeface="+mn-lt"/>
                <a:ea typeface="+mn-ea"/>
                <a:cs typeface="+mn-cs"/>
              </a:defRPr>
            </a:lvl2pPr>
            <a:lvl3pPr marL="670255" algn="l" defTabSz="670255" rtl="0" eaLnBrk="1" latinLnBrk="0" hangingPunct="1">
              <a:defRPr sz="1319" kern="1200">
                <a:solidFill>
                  <a:schemeClr val="tx1"/>
                </a:solidFill>
                <a:latin typeface="+mn-lt"/>
                <a:ea typeface="+mn-ea"/>
                <a:cs typeface="+mn-cs"/>
              </a:defRPr>
            </a:lvl3pPr>
            <a:lvl4pPr marL="1005383" algn="l" defTabSz="670255" rtl="0" eaLnBrk="1" latinLnBrk="0" hangingPunct="1">
              <a:defRPr sz="1319" kern="1200">
                <a:solidFill>
                  <a:schemeClr val="tx1"/>
                </a:solidFill>
                <a:latin typeface="+mn-lt"/>
                <a:ea typeface="+mn-ea"/>
                <a:cs typeface="+mn-cs"/>
              </a:defRPr>
            </a:lvl4pPr>
            <a:lvl5pPr marL="1340510" algn="l" defTabSz="670255" rtl="0" eaLnBrk="1" latinLnBrk="0" hangingPunct="1">
              <a:defRPr sz="1319" kern="1200">
                <a:solidFill>
                  <a:schemeClr val="tx1"/>
                </a:solidFill>
                <a:latin typeface="+mn-lt"/>
                <a:ea typeface="+mn-ea"/>
                <a:cs typeface="+mn-cs"/>
              </a:defRPr>
            </a:lvl5pPr>
            <a:lvl6pPr marL="1675638" algn="l" defTabSz="670255" rtl="0" eaLnBrk="1" latinLnBrk="0" hangingPunct="1">
              <a:defRPr sz="1319" kern="1200">
                <a:solidFill>
                  <a:schemeClr val="tx1"/>
                </a:solidFill>
                <a:latin typeface="+mn-lt"/>
                <a:ea typeface="+mn-ea"/>
                <a:cs typeface="+mn-cs"/>
              </a:defRPr>
            </a:lvl6pPr>
            <a:lvl7pPr marL="2010766" algn="l" defTabSz="670255" rtl="0" eaLnBrk="1" latinLnBrk="0" hangingPunct="1">
              <a:defRPr sz="1319" kern="1200">
                <a:solidFill>
                  <a:schemeClr val="tx1"/>
                </a:solidFill>
                <a:latin typeface="+mn-lt"/>
                <a:ea typeface="+mn-ea"/>
                <a:cs typeface="+mn-cs"/>
              </a:defRPr>
            </a:lvl7pPr>
            <a:lvl8pPr marL="2345893" algn="l" defTabSz="670255" rtl="0" eaLnBrk="1" latinLnBrk="0" hangingPunct="1">
              <a:defRPr sz="1319" kern="1200">
                <a:solidFill>
                  <a:schemeClr val="tx1"/>
                </a:solidFill>
                <a:latin typeface="+mn-lt"/>
                <a:ea typeface="+mn-ea"/>
                <a:cs typeface="+mn-cs"/>
              </a:defRPr>
            </a:lvl8pPr>
            <a:lvl9pPr marL="2681021" algn="l" defTabSz="670255" rtl="0" eaLnBrk="1" latinLnBrk="0" hangingPunct="1">
              <a:defRPr sz="1319" kern="1200">
                <a:solidFill>
                  <a:schemeClr val="tx1"/>
                </a:solidFill>
                <a:latin typeface="+mn-lt"/>
                <a:ea typeface="+mn-ea"/>
                <a:cs typeface="+mn-cs"/>
              </a:defRPr>
            </a:lvl9pPr>
          </a:lstStyle>
          <a:p>
            <a:fld id="{70A104DB-FD90-4C1D-8FD8-954015846B85}" type="slidenum">
              <a:rPr lang="de-AT" sz="1302" kern="1200" smtClean="0">
                <a:solidFill>
                  <a:srgbClr val="4A4D53"/>
                </a:solidFill>
                <a:latin typeface="+mn-lt"/>
                <a:ea typeface="+mn-ea"/>
                <a:cs typeface="+mn-cs"/>
              </a:rPr>
              <a:pPr/>
              <a:t>‹#›</a:t>
            </a:fld>
            <a:endParaRPr lang="de-AT" sz="1302" kern="1200" dirty="0">
              <a:solidFill>
                <a:srgbClr val="4A4D53"/>
              </a:solidFill>
              <a:latin typeface="+mn-lt"/>
              <a:ea typeface="+mn-ea"/>
              <a:cs typeface="+mn-cs"/>
            </a:endParaRPr>
          </a:p>
        </p:txBody>
      </p:sp>
    </p:spTree>
    <p:extLst>
      <p:ext uri="{BB962C8B-B14F-4D97-AF65-F5344CB8AC3E}">
        <p14:creationId xmlns:p14="http://schemas.microsoft.com/office/powerpoint/2010/main" val="1125144450"/>
      </p:ext>
    </p:extLst>
  </p:cSld>
  <p:clrMapOvr>
    <a:masterClrMapping/>
  </p:clrMapOvr>
  <p:extLst>
    <p:ext uri="{DCECCB84-F9BA-43D5-87BE-67443E8EF086}">
      <p15:sldGuideLst xmlns:p15="http://schemas.microsoft.com/office/powerpoint/2012/main">
        <p15:guide id="1" orient="horz" pos="5872" userDrawn="1">
          <p15:clr>
            <a:srgbClr val="FBAE40"/>
          </p15:clr>
        </p15:guide>
        <p15:guide id="2" orient="horz" pos="605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agramm - weiß - UK">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141D07E-DEC3-4461-B68E-19DC5A67137B}"/>
              </a:ext>
            </a:extLst>
          </p:cNvPr>
          <p:cNvSpPr>
            <a:spLocks noGrp="1"/>
          </p:cNvSpPr>
          <p:nvPr>
            <p:ph type="title"/>
          </p:nvPr>
        </p:nvSpPr>
        <p:spPr>
          <a:xfrm>
            <a:off x="720065" y="716518"/>
            <a:ext cx="17038873" cy="701731"/>
          </a:xfrm>
        </p:spPr>
        <p:txBody>
          <a:bodyPr/>
          <a:lstStyle>
            <a:lvl1pPr>
              <a:defRPr sz="4400"/>
            </a:lvl1pPr>
          </a:lstStyle>
          <a:p>
            <a:r>
              <a:rPr lang="de-DE"/>
              <a:t>Mastertitelformat bearbeiten</a:t>
            </a:r>
            <a:endParaRPr lang="de-AT"/>
          </a:p>
        </p:txBody>
      </p:sp>
      <p:sp>
        <p:nvSpPr>
          <p:cNvPr id="5" name="Diagrammplatzhalter 4">
            <a:extLst>
              <a:ext uri="{FF2B5EF4-FFF2-40B4-BE49-F238E27FC236}">
                <a16:creationId xmlns:a16="http://schemas.microsoft.com/office/drawing/2014/main" id="{072CAFA5-82DE-42E8-AA70-A46D80D8F2AA}"/>
              </a:ext>
            </a:extLst>
          </p:cNvPr>
          <p:cNvSpPr>
            <a:spLocks noGrp="1"/>
          </p:cNvSpPr>
          <p:nvPr>
            <p:ph type="chart" sz="quarter" idx="10"/>
          </p:nvPr>
        </p:nvSpPr>
        <p:spPr>
          <a:xfrm>
            <a:off x="1656145" y="1800003"/>
            <a:ext cx="16102792" cy="7331333"/>
          </a:xfrm>
        </p:spPr>
        <p:txBody>
          <a:bodyPr>
            <a:normAutofit/>
          </a:bodyPr>
          <a:lstStyle>
            <a:lvl1pPr>
              <a:defRPr sz="3600"/>
            </a:lvl1pPr>
          </a:lstStyle>
          <a:p>
            <a:endParaRPr lang="de-AT" dirty="0"/>
          </a:p>
        </p:txBody>
      </p:sp>
      <p:sp>
        <p:nvSpPr>
          <p:cNvPr id="8" name="Foliennummernplatzhalter 6">
            <a:extLst>
              <a:ext uri="{FF2B5EF4-FFF2-40B4-BE49-F238E27FC236}">
                <a16:creationId xmlns:a16="http://schemas.microsoft.com/office/drawing/2014/main" id="{EDE8C968-F04A-48AB-BD98-563E63C63EFE}"/>
              </a:ext>
            </a:extLst>
          </p:cNvPr>
          <p:cNvSpPr txBox="1">
            <a:spLocks/>
          </p:cNvSpPr>
          <p:nvPr userDrawn="1"/>
        </p:nvSpPr>
        <p:spPr>
          <a:xfrm>
            <a:off x="13642678" y="9338064"/>
            <a:ext cx="4116257" cy="384978"/>
          </a:xfrm>
          <a:prstGeom prst="rect">
            <a:avLst/>
          </a:prstGeom>
        </p:spPr>
        <p:txBody>
          <a:bodyPr vert="horz" lIns="182880" tIns="91440" rIns="182880" bIns="91440" rtlCol="0" anchor="ctr"/>
          <a:lstStyle>
            <a:defPPr>
              <a:defRPr lang="de-DE"/>
            </a:defPPr>
            <a:lvl1pPr marL="0" algn="r" defTabSz="670255" rtl="0" eaLnBrk="1" latinLnBrk="0" hangingPunct="1">
              <a:defRPr sz="1200" kern="1200">
                <a:solidFill>
                  <a:schemeClr val="tx1">
                    <a:tint val="75000"/>
                  </a:schemeClr>
                </a:solidFill>
                <a:latin typeface="+mn-lt"/>
                <a:ea typeface="+mn-ea"/>
                <a:cs typeface="+mn-cs"/>
              </a:defRPr>
            </a:lvl1pPr>
            <a:lvl2pPr marL="335128" algn="l" defTabSz="670255" rtl="0" eaLnBrk="1" latinLnBrk="0" hangingPunct="1">
              <a:defRPr sz="1319" kern="1200">
                <a:solidFill>
                  <a:schemeClr val="tx1"/>
                </a:solidFill>
                <a:latin typeface="+mn-lt"/>
                <a:ea typeface="+mn-ea"/>
                <a:cs typeface="+mn-cs"/>
              </a:defRPr>
            </a:lvl2pPr>
            <a:lvl3pPr marL="670255" algn="l" defTabSz="670255" rtl="0" eaLnBrk="1" latinLnBrk="0" hangingPunct="1">
              <a:defRPr sz="1319" kern="1200">
                <a:solidFill>
                  <a:schemeClr val="tx1"/>
                </a:solidFill>
                <a:latin typeface="+mn-lt"/>
                <a:ea typeface="+mn-ea"/>
                <a:cs typeface="+mn-cs"/>
              </a:defRPr>
            </a:lvl3pPr>
            <a:lvl4pPr marL="1005383" algn="l" defTabSz="670255" rtl="0" eaLnBrk="1" latinLnBrk="0" hangingPunct="1">
              <a:defRPr sz="1319" kern="1200">
                <a:solidFill>
                  <a:schemeClr val="tx1"/>
                </a:solidFill>
                <a:latin typeface="+mn-lt"/>
                <a:ea typeface="+mn-ea"/>
                <a:cs typeface="+mn-cs"/>
              </a:defRPr>
            </a:lvl4pPr>
            <a:lvl5pPr marL="1340510" algn="l" defTabSz="670255" rtl="0" eaLnBrk="1" latinLnBrk="0" hangingPunct="1">
              <a:defRPr sz="1319" kern="1200">
                <a:solidFill>
                  <a:schemeClr val="tx1"/>
                </a:solidFill>
                <a:latin typeface="+mn-lt"/>
                <a:ea typeface="+mn-ea"/>
                <a:cs typeface="+mn-cs"/>
              </a:defRPr>
            </a:lvl5pPr>
            <a:lvl6pPr marL="1675638" algn="l" defTabSz="670255" rtl="0" eaLnBrk="1" latinLnBrk="0" hangingPunct="1">
              <a:defRPr sz="1319" kern="1200">
                <a:solidFill>
                  <a:schemeClr val="tx1"/>
                </a:solidFill>
                <a:latin typeface="+mn-lt"/>
                <a:ea typeface="+mn-ea"/>
                <a:cs typeface="+mn-cs"/>
              </a:defRPr>
            </a:lvl6pPr>
            <a:lvl7pPr marL="2010766" algn="l" defTabSz="670255" rtl="0" eaLnBrk="1" latinLnBrk="0" hangingPunct="1">
              <a:defRPr sz="1319" kern="1200">
                <a:solidFill>
                  <a:schemeClr val="tx1"/>
                </a:solidFill>
                <a:latin typeface="+mn-lt"/>
                <a:ea typeface="+mn-ea"/>
                <a:cs typeface="+mn-cs"/>
              </a:defRPr>
            </a:lvl7pPr>
            <a:lvl8pPr marL="2345893" algn="l" defTabSz="670255" rtl="0" eaLnBrk="1" latinLnBrk="0" hangingPunct="1">
              <a:defRPr sz="1319" kern="1200">
                <a:solidFill>
                  <a:schemeClr val="tx1"/>
                </a:solidFill>
                <a:latin typeface="+mn-lt"/>
                <a:ea typeface="+mn-ea"/>
                <a:cs typeface="+mn-cs"/>
              </a:defRPr>
            </a:lvl8pPr>
            <a:lvl9pPr marL="2681021" algn="l" defTabSz="670255" rtl="0" eaLnBrk="1" latinLnBrk="0" hangingPunct="1">
              <a:defRPr sz="1319" kern="1200">
                <a:solidFill>
                  <a:schemeClr val="tx1"/>
                </a:solidFill>
                <a:latin typeface="+mn-lt"/>
                <a:ea typeface="+mn-ea"/>
                <a:cs typeface="+mn-cs"/>
              </a:defRPr>
            </a:lvl9pPr>
          </a:lstStyle>
          <a:p>
            <a:fld id="{70A104DB-FD90-4C1D-8FD8-954015846B85}" type="slidenum">
              <a:rPr lang="de-AT" sz="1302" kern="1200" smtClean="0">
                <a:solidFill>
                  <a:srgbClr val="4A4D53"/>
                </a:solidFill>
                <a:latin typeface="+mn-lt"/>
                <a:ea typeface="+mn-ea"/>
                <a:cs typeface="+mn-cs"/>
              </a:rPr>
              <a:pPr/>
              <a:t>‹#›</a:t>
            </a:fld>
            <a:endParaRPr lang="de-AT" sz="1302" kern="1200" dirty="0">
              <a:solidFill>
                <a:srgbClr val="4A4D53"/>
              </a:solidFill>
              <a:latin typeface="+mn-lt"/>
              <a:ea typeface="+mn-ea"/>
              <a:cs typeface="+mn-cs"/>
            </a:endParaRPr>
          </a:p>
        </p:txBody>
      </p:sp>
      <p:sp>
        <p:nvSpPr>
          <p:cNvPr id="9" name="Textfeld 6">
            <a:extLst>
              <a:ext uri="{FF2B5EF4-FFF2-40B4-BE49-F238E27FC236}">
                <a16:creationId xmlns:a16="http://schemas.microsoft.com/office/drawing/2014/main" id="{3F3CC8DB-CB69-4880-9506-69AA3571545C}"/>
              </a:ext>
            </a:extLst>
          </p:cNvPr>
          <p:cNvSpPr txBox="1"/>
          <p:nvPr userDrawn="1"/>
        </p:nvSpPr>
        <p:spPr>
          <a:xfrm>
            <a:off x="801533" y="9338063"/>
            <a:ext cx="6196506" cy="292709"/>
          </a:xfrm>
          <a:prstGeom prst="rect">
            <a:avLst/>
          </a:prstGeom>
          <a:noFill/>
        </p:spPr>
        <p:txBody>
          <a:bodyPr wrap="square" rtlCol="0">
            <a:spAutoFit/>
          </a:bodyPr>
          <a:lstStyle/>
          <a:p>
            <a:pPr marL="0" marR="0" lvl="0" indent="0" algn="l" defTabSz="1340510" rtl="0" eaLnBrk="1" fontAlgn="auto" latinLnBrk="0" hangingPunct="1">
              <a:lnSpc>
                <a:spcPct val="100000"/>
              </a:lnSpc>
              <a:spcBef>
                <a:spcPts val="0"/>
              </a:spcBef>
              <a:spcAft>
                <a:spcPts val="0"/>
              </a:spcAft>
              <a:buClrTx/>
              <a:buSzTx/>
              <a:buFontTx/>
              <a:buNone/>
              <a:tabLst/>
              <a:defRPr/>
            </a:pPr>
            <a:r>
              <a:rPr lang="de-AT" sz="1302" b="1" dirty="0">
                <a:solidFill>
                  <a:srgbClr val="4A4D53"/>
                </a:solidFill>
              </a:rPr>
              <a:t>FH Campus Wien </a:t>
            </a:r>
            <a:r>
              <a:rPr lang="de-AT" sz="1300" dirty="0">
                <a:solidFill>
                  <a:srgbClr val="4A4D53"/>
                </a:solidFill>
              </a:rPr>
              <a:t>| Engineering | Cloud Computing</a:t>
            </a:r>
            <a:endParaRPr lang="de-AT" sz="1300" dirty="0"/>
          </a:p>
        </p:txBody>
      </p:sp>
    </p:spTree>
    <p:extLst>
      <p:ext uri="{BB962C8B-B14F-4D97-AF65-F5344CB8AC3E}">
        <p14:creationId xmlns:p14="http://schemas.microsoft.com/office/powerpoint/2010/main" val="1063860083"/>
      </p:ext>
    </p:extLst>
  </p:cSld>
  <p:clrMapOvr>
    <a:masterClrMapping/>
  </p:clrMapOvr>
  <p:extLst>
    <p:ext uri="{DCECCB84-F9BA-43D5-87BE-67443E8EF086}">
      <p15:sldGuideLst xmlns:p15="http://schemas.microsoft.com/office/powerpoint/2012/main">
        <p15:guide id="1" orient="horz" pos="605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Diagramm - weiß - UK">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141D07E-DEC3-4461-B68E-19DC5A67137B}"/>
              </a:ext>
            </a:extLst>
          </p:cNvPr>
          <p:cNvSpPr>
            <a:spLocks noGrp="1"/>
          </p:cNvSpPr>
          <p:nvPr>
            <p:ph type="title"/>
          </p:nvPr>
        </p:nvSpPr>
        <p:spPr>
          <a:xfrm>
            <a:off x="720065" y="716518"/>
            <a:ext cx="17038873" cy="701731"/>
          </a:xfrm>
        </p:spPr>
        <p:txBody>
          <a:bodyPr/>
          <a:lstStyle>
            <a:lvl1pPr>
              <a:defRPr sz="4400"/>
            </a:lvl1pPr>
          </a:lstStyle>
          <a:p>
            <a:r>
              <a:rPr lang="de-DE"/>
              <a:t>Mastertitelformat bearbeiten</a:t>
            </a:r>
            <a:endParaRPr lang="de-AT"/>
          </a:p>
        </p:txBody>
      </p:sp>
      <p:sp>
        <p:nvSpPr>
          <p:cNvPr id="8" name="Foliennummernplatzhalter 6">
            <a:extLst>
              <a:ext uri="{FF2B5EF4-FFF2-40B4-BE49-F238E27FC236}">
                <a16:creationId xmlns:a16="http://schemas.microsoft.com/office/drawing/2014/main" id="{EDE8C968-F04A-48AB-BD98-563E63C63EFE}"/>
              </a:ext>
            </a:extLst>
          </p:cNvPr>
          <p:cNvSpPr txBox="1">
            <a:spLocks/>
          </p:cNvSpPr>
          <p:nvPr userDrawn="1"/>
        </p:nvSpPr>
        <p:spPr>
          <a:xfrm>
            <a:off x="13642678" y="9338064"/>
            <a:ext cx="4116257" cy="384978"/>
          </a:xfrm>
          <a:prstGeom prst="rect">
            <a:avLst/>
          </a:prstGeom>
        </p:spPr>
        <p:txBody>
          <a:bodyPr vert="horz" lIns="182880" tIns="91440" rIns="182880" bIns="91440" rtlCol="0" anchor="ctr"/>
          <a:lstStyle>
            <a:defPPr>
              <a:defRPr lang="de-DE"/>
            </a:defPPr>
            <a:lvl1pPr marL="0" algn="r" defTabSz="670255" rtl="0" eaLnBrk="1" latinLnBrk="0" hangingPunct="1">
              <a:defRPr sz="1200" kern="1200">
                <a:solidFill>
                  <a:schemeClr val="tx1">
                    <a:tint val="75000"/>
                  </a:schemeClr>
                </a:solidFill>
                <a:latin typeface="+mn-lt"/>
                <a:ea typeface="+mn-ea"/>
                <a:cs typeface="+mn-cs"/>
              </a:defRPr>
            </a:lvl1pPr>
            <a:lvl2pPr marL="335128" algn="l" defTabSz="670255" rtl="0" eaLnBrk="1" latinLnBrk="0" hangingPunct="1">
              <a:defRPr sz="1319" kern="1200">
                <a:solidFill>
                  <a:schemeClr val="tx1"/>
                </a:solidFill>
                <a:latin typeface="+mn-lt"/>
                <a:ea typeface="+mn-ea"/>
                <a:cs typeface="+mn-cs"/>
              </a:defRPr>
            </a:lvl2pPr>
            <a:lvl3pPr marL="670255" algn="l" defTabSz="670255" rtl="0" eaLnBrk="1" latinLnBrk="0" hangingPunct="1">
              <a:defRPr sz="1319" kern="1200">
                <a:solidFill>
                  <a:schemeClr val="tx1"/>
                </a:solidFill>
                <a:latin typeface="+mn-lt"/>
                <a:ea typeface="+mn-ea"/>
                <a:cs typeface="+mn-cs"/>
              </a:defRPr>
            </a:lvl3pPr>
            <a:lvl4pPr marL="1005383" algn="l" defTabSz="670255" rtl="0" eaLnBrk="1" latinLnBrk="0" hangingPunct="1">
              <a:defRPr sz="1319" kern="1200">
                <a:solidFill>
                  <a:schemeClr val="tx1"/>
                </a:solidFill>
                <a:latin typeface="+mn-lt"/>
                <a:ea typeface="+mn-ea"/>
                <a:cs typeface="+mn-cs"/>
              </a:defRPr>
            </a:lvl4pPr>
            <a:lvl5pPr marL="1340510" algn="l" defTabSz="670255" rtl="0" eaLnBrk="1" latinLnBrk="0" hangingPunct="1">
              <a:defRPr sz="1319" kern="1200">
                <a:solidFill>
                  <a:schemeClr val="tx1"/>
                </a:solidFill>
                <a:latin typeface="+mn-lt"/>
                <a:ea typeface="+mn-ea"/>
                <a:cs typeface="+mn-cs"/>
              </a:defRPr>
            </a:lvl5pPr>
            <a:lvl6pPr marL="1675638" algn="l" defTabSz="670255" rtl="0" eaLnBrk="1" latinLnBrk="0" hangingPunct="1">
              <a:defRPr sz="1319" kern="1200">
                <a:solidFill>
                  <a:schemeClr val="tx1"/>
                </a:solidFill>
                <a:latin typeface="+mn-lt"/>
                <a:ea typeface="+mn-ea"/>
                <a:cs typeface="+mn-cs"/>
              </a:defRPr>
            </a:lvl6pPr>
            <a:lvl7pPr marL="2010766" algn="l" defTabSz="670255" rtl="0" eaLnBrk="1" latinLnBrk="0" hangingPunct="1">
              <a:defRPr sz="1319" kern="1200">
                <a:solidFill>
                  <a:schemeClr val="tx1"/>
                </a:solidFill>
                <a:latin typeface="+mn-lt"/>
                <a:ea typeface="+mn-ea"/>
                <a:cs typeface="+mn-cs"/>
              </a:defRPr>
            </a:lvl7pPr>
            <a:lvl8pPr marL="2345893" algn="l" defTabSz="670255" rtl="0" eaLnBrk="1" latinLnBrk="0" hangingPunct="1">
              <a:defRPr sz="1319" kern="1200">
                <a:solidFill>
                  <a:schemeClr val="tx1"/>
                </a:solidFill>
                <a:latin typeface="+mn-lt"/>
                <a:ea typeface="+mn-ea"/>
                <a:cs typeface="+mn-cs"/>
              </a:defRPr>
            </a:lvl8pPr>
            <a:lvl9pPr marL="2681021" algn="l" defTabSz="670255" rtl="0" eaLnBrk="1" latinLnBrk="0" hangingPunct="1">
              <a:defRPr sz="1319" kern="1200">
                <a:solidFill>
                  <a:schemeClr val="tx1"/>
                </a:solidFill>
                <a:latin typeface="+mn-lt"/>
                <a:ea typeface="+mn-ea"/>
                <a:cs typeface="+mn-cs"/>
              </a:defRPr>
            </a:lvl9pPr>
          </a:lstStyle>
          <a:p>
            <a:fld id="{70A104DB-FD90-4C1D-8FD8-954015846B85}" type="slidenum">
              <a:rPr lang="de-AT" sz="1302" kern="1200" smtClean="0">
                <a:solidFill>
                  <a:srgbClr val="4A4D53"/>
                </a:solidFill>
                <a:latin typeface="+mn-lt"/>
                <a:ea typeface="+mn-ea"/>
                <a:cs typeface="+mn-cs"/>
              </a:rPr>
              <a:pPr/>
              <a:t>‹#›</a:t>
            </a:fld>
            <a:endParaRPr lang="de-AT" sz="1302" kern="1200" dirty="0">
              <a:solidFill>
                <a:srgbClr val="4A4D53"/>
              </a:solidFill>
              <a:latin typeface="+mn-lt"/>
              <a:ea typeface="+mn-ea"/>
              <a:cs typeface="+mn-cs"/>
            </a:endParaRPr>
          </a:p>
        </p:txBody>
      </p:sp>
      <p:sp>
        <p:nvSpPr>
          <p:cNvPr id="9" name="Textfeld 6">
            <a:extLst>
              <a:ext uri="{FF2B5EF4-FFF2-40B4-BE49-F238E27FC236}">
                <a16:creationId xmlns:a16="http://schemas.microsoft.com/office/drawing/2014/main" id="{577EA7E9-8BE3-42AE-B712-43F4995B0D8E}"/>
              </a:ext>
            </a:extLst>
          </p:cNvPr>
          <p:cNvSpPr txBox="1"/>
          <p:nvPr userDrawn="1"/>
        </p:nvSpPr>
        <p:spPr>
          <a:xfrm>
            <a:off x="778529" y="9338063"/>
            <a:ext cx="6196506" cy="292709"/>
          </a:xfrm>
          <a:prstGeom prst="rect">
            <a:avLst/>
          </a:prstGeom>
          <a:noFill/>
        </p:spPr>
        <p:txBody>
          <a:bodyPr wrap="square" rtlCol="0">
            <a:spAutoFit/>
          </a:bodyPr>
          <a:lstStyle/>
          <a:p>
            <a:pPr marL="0" marR="0" lvl="0" indent="0" algn="l" defTabSz="1340510" rtl="0" eaLnBrk="1" fontAlgn="auto" latinLnBrk="0" hangingPunct="1">
              <a:lnSpc>
                <a:spcPct val="100000"/>
              </a:lnSpc>
              <a:spcBef>
                <a:spcPts val="0"/>
              </a:spcBef>
              <a:spcAft>
                <a:spcPts val="0"/>
              </a:spcAft>
              <a:buClrTx/>
              <a:buSzTx/>
              <a:buFontTx/>
              <a:buNone/>
              <a:tabLst/>
              <a:defRPr/>
            </a:pPr>
            <a:r>
              <a:rPr lang="de-AT" sz="1302" b="1" dirty="0">
                <a:solidFill>
                  <a:srgbClr val="4A4D53"/>
                </a:solidFill>
              </a:rPr>
              <a:t>FH Campus Wien </a:t>
            </a:r>
            <a:r>
              <a:rPr lang="de-AT" sz="1300" dirty="0">
                <a:solidFill>
                  <a:srgbClr val="4A4D53"/>
                </a:solidFill>
              </a:rPr>
              <a:t>| Engineering | Cloud Computing</a:t>
            </a:r>
            <a:endParaRPr lang="de-AT" sz="1300" dirty="0"/>
          </a:p>
        </p:txBody>
      </p:sp>
    </p:spTree>
    <p:extLst>
      <p:ext uri="{BB962C8B-B14F-4D97-AF65-F5344CB8AC3E}">
        <p14:creationId xmlns:p14="http://schemas.microsoft.com/office/powerpoint/2010/main" val="1375392951"/>
      </p:ext>
    </p:extLst>
  </p:cSld>
  <p:clrMapOvr>
    <a:masterClrMapping/>
  </p:clrMapOvr>
  <p:extLst>
    <p:ext uri="{DCECCB84-F9BA-43D5-87BE-67443E8EF086}">
      <p15:sldGuideLst xmlns:p15="http://schemas.microsoft.com/office/powerpoint/2012/main">
        <p15:guide id="1" orient="horz" pos="6054"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anderole klein - dunkel">
    <p:bg>
      <p:bgPr>
        <a:solidFill>
          <a:schemeClr val="bg1"/>
        </a:solidFill>
        <a:effectLst/>
      </p:bgPr>
    </p:bg>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10754417-825D-4610-B8B9-1A05C0F0507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3" y="0"/>
            <a:ext cx="18295234" cy="10290175"/>
          </a:xfrm>
          <a:prstGeom prst="rect">
            <a:avLst/>
          </a:prstGeom>
        </p:spPr>
      </p:pic>
      <p:sp>
        <p:nvSpPr>
          <p:cNvPr id="2" name="Titel 1">
            <a:extLst>
              <a:ext uri="{FF2B5EF4-FFF2-40B4-BE49-F238E27FC236}">
                <a16:creationId xmlns:a16="http://schemas.microsoft.com/office/drawing/2014/main" id="{B009D7EA-6F7C-4AA1-B031-07D3CB26F679}"/>
              </a:ext>
            </a:extLst>
          </p:cNvPr>
          <p:cNvSpPr>
            <a:spLocks noGrp="1"/>
          </p:cNvSpPr>
          <p:nvPr>
            <p:ph type="title"/>
          </p:nvPr>
        </p:nvSpPr>
        <p:spPr>
          <a:xfrm>
            <a:off x="722872" y="8381339"/>
            <a:ext cx="8205494" cy="590931"/>
          </a:xfrm>
        </p:spPr>
        <p:txBody>
          <a:bodyPr/>
          <a:lstStyle>
            <a:lvl1pPr>
              <a:defRPr lang="de-AT" sz="3600" b="1" kern="1200" dirty="0">
                <a:solidFill>
                  <a:schemeClr val="bg1"/>
                </a:solidFill>
                <a:latin typeface="+mj-lt"/>
                <a:ea typeface="Verdana" panose="020B0604030504040204" pitchFamily="34" charset="0"/>
                <a:cs typeface="+mj-cs"/>
              </a:defRPr>
            </a:lvl1pPr>
          </a:lstStyle>
          <a:p>
            <a:r>
              <a:rPr lang="de-DE" dirty="0"/>
              <a:t>Mastertitelformat bearbeiten</a:t>
            </a:r>
            <a:endParaRPr lang="de-AT" dirty="0"/>
          </a:p>
        </p:txBody>
      </p:sp>
    </p:spTree>
    <p:extLst>
      <p:ext uri="{BB962C8B-B14F-4D97-AF65-F5344CB8AC3E}">
        <p14:creationId xmlns:p14="http://schemas.microsoft.com/office/powerpoint/2010/main" val="2776845359"/>
      </p:ext>
    </p:extLst>
  </p:cSld>
  <p:clrMapOvr>
    <a:masterClrMapping/>
  </p:clrMapOvr>
  <p:extLst>
    <p:ext uri="{DCECCB84-F9BA-43D5-87BE-67443E8EF086}">
      <p15:sldGuideLst xmlns:p15="http://schemas.microsoft.com/office/powerpoint/2012/main">
        <p15:guide id="1" orient="horz" pos="4148" userDrawn="1">
          <p15:clr>
            <a:srgbClr val="FBAE40"/>
          </p15:clr>
        </p15:guide>
        <p15:guide id="2" orient="horz" pos="4650" userDrawn="1">
          <p15:clr>
            <a:srgbClr val="FBAE40"/>
          </p15:clr>
        </p15:guide>
        <p15:guide id="3" orient="horz" pos="5872" userDrawn="1">
          <p15:clr>
            <a:srgbClr val="FBAE40"/>
          </p15:clr>
        </p15:guide>
        <p15:guide id="4" orient="horz" pos="392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Titelfolie FH Campus">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9110E41D-C82D-404F-990C-9B404B0B34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8295938" cy="10290175"/>
          </a:xfrm>
          <a:prstGeom prst="rect">
            <a:avLst/>
          </a:prstGeom>
        </p:spPr>
      </p:pic>
      <p:pic>
        <p:nvPicPr>
          <p:cNvPr id="8" name="Grafik 7">
            <a:extLst>
              <a:ext uri="{FF2B5EF4-FFF2-40B4-BE49-F238E27FC236}">
                <a16:creationId xmlns:a16="http://schemas.microsoft.com/office/drawing/2014/main" id="{BE6916BF-6AF8-41A6-99C4-0A14BCFAB47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0"/>
            <a:ext cx="18295938" cy="10290175"/>
          </a:xfrm>
          <a:prstGeom prst="rect">
            <a:avLst/>
          </a:prstGeom>
        </p:spPr>
      </p:pic>
      <p:sp>
        <p:nvSpPr>
          <p:cNvPr id="6" name="Titel 13">
            <a:extLst>
              <a:ext uri="{FF2B5EF4-FFF2-40B4-BE49-F238E27FC236}">
                <a16:creationId xmlns:a16="http://schemas.microsoft.com/office/drawing/2014/main" id="{989D9FF1-B03E-4F6A-9670-C81E124DE01C}"/>
              </a:ext>
            </a:extLst>
          </p:cNvPr>
          <p:cNvSpPr>
            <a:spLocks noGrp="1"/>
          </p:cNvSpPr>
          <p:nvPr>
            <p:ph type="title"/>
          </p:nvPr>
        </p:nvSpPr>
        <p:spPr>
          <a:xfrm>
            <a:off x="722764" y="2289600"/>
            <a:ext cx="16993569" cy="701731"/>
          </a:xfrm>
        </p:spPr>
        <p:txBody>
          <a:bodyPr/>
          <a:lstStyle>
            <a:lvl1pPr>
              <a:defRPr lang="de-DE" sz="4400" b="1" kern="1200" dirty="0">
                <a:solidFill>
                  <a:srgbClr val="4A4D53"/>
                </a:solidFill>
                <a:latin typeface="+mj-lt"/>
                <a:ea typeface="Verdana" panose="020B0604030504040204" pitchFamily="34" charset="0"/>
                <a:cs typeface="+mj-cs"/>
              </a:defRPr>
            </a:lvl1pPr>
          </a:lstStyle>
          <a:p>
            <a:r>
              <a:rPr lang="de-DE" dirty="0"/>
              <a:t>Mastertitelformat bearbeiten</a:t>
            </a:r>
            <a:endParaRPr lang="de-AT" dirty="0"/>
          </a:p>
        </p:txBody>
      </p:sp>
    </p:spTree>
    <p:extLst>
      <p:ext uri="{BB962C8B-B14F-4D97-AF65-F5344CB8AC3E}">
        <p14:creationId xmlns:p14="http://schemas.microsoft.com/office/powerpoint/2010/main" val="1575589417"/>
      </p:ext>
    </p:extLst>
  </p:cSld>
  <p:clrMapOvr>
    <a:masterClrMapping/>
  </p:clrMapOvr>
  <p:extLst>
    <p:ext uri="{DCECCB84-F9BA-43D5-87BE-67443E8EF086}">
      <p15:sldGuideLst xmlns:p15="http://schemas.microsoft.com/office/powerpoint/2012/main">
        <p15:guide id="1" orient="horz" pos="1744">
          <p15:clr>
            <a:srgbClr val="FBAE40"/>
          </p15:clr>
        </p15:guide>
        <p15:guide id="2" pos="5763">
          <p15:clr>
            <a:srgbClr val="FBAE40"/>
          </p15:clr>
        </p15:guide>
        <p15:guide id="3" pos="11139">
          <p15:clr>
            <a:srgbClr val="FBAE40"/>
          </p15:clr>
        </p15:guide>
        <p15:guide id="4" orient="horz" pos="3240">
          <p15:clr>
            <a:srgbClr val="FBAE40"/>
          </p15:clr>
        </p15:guide>
        <p15:guide id="7" orient="horz" pos="1200">
          <p15:clr>
            <a:srgbClr val="FBAE40"/>
          </p15:clr>
        </p15:guide>
        <p15:guide id="8" orient="horz" pos="2108">
          <p15:clr>
            <a:srgbClr val="FBAE40"/>
          </p15:clr>
        </p15:guide>
        <p15:guide id="9" orient="horz" pos="165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sv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lum/>
            <a:extLst>
              <a:ext uri="{96DAC541-7B7A-43D3-8B79-37D633B846F1}">
                <asvg:svgBlip xmlns:asvg="http://schemas.microsoft.com/office/drawing/2016/SVG/main" r:embed="rId13"/>
              </a:ext>
            </a:extLst>
          </a:blip>
          <a:srcRect/>
          <a:stretch>
            <a:fillRect/>
          </a:stretch>
        </a:blipFill>
        <a:effectLst/>
      </p:bgPr>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D7DC3FED-648D-4FB7-8622-2FC0B364BEAA}"/>
              </a:ext>
            </a:extLst>
          </p:cNvPr>
          <p:cNvSpPr>
            <a:spLocks noGrp="1"/>
          </p:cNvSpPr>
          <p:nvPr>
            <p:ph type="title"/>
          </p:nvPr>
        </p:nvSpPr>
        <p:spPr>
          <a:xfrm>
            <a:off x="725195" y="2598702"/>
            <a:ext cx="15780246" cy="533031"/>
          </a:xfrm>
          <a:prstGeom prst="rect">
            <a:avLst/>
          </a:prstGeom>
          <a:noFill/>
        </p:spPr>
        <p:txBody>
          <a:bodyPr wrap="square" rtlCol="0">
            <a:spAutoFit/>
          </a:bodyPr>
          <a:lstStyle/>
          <a:p>
            <a:pPr marL="0" lvl="0"/>
            <a:r>
              <a:rPr lang="de-DE" dirty="0"/>
              <a:t>Mastertitelformat bearbeiten</a:t>
            </a:r>
            <a:endParaRPr lang="de-AT" dirty="0"/>
          </a:p>
        </p:txBody>
      </p:sp>
      <p:sp>
        <p:nvSpPr>
          <p:cNvPr id="3" name="Textplatzhalter 2">
            <a:extLst>
              <a:ext uri="{FF2B5EF4-FFF2-40B4-BE49-F238E27FC236}">
                <a16:creationId xmlns:a16="http://schemas.microsoft.com/office/drawing/2014/main" id="{C030715D-7763-420A-97D8-555A3E99EC1C}"/>
              </a:ext>
            </a:extLst>
          </p:cNvPr>
          <p:cNvSpPr>
            <a:spLocks noGrp="1"/>
          </p:cNvSpPr>
          <p:nvPr>
            <p:ph type="body" idx="1"/>
          </p:nvPr>
        </p:nvSpPr>
        <p:spPr>
          <a:xfrm>
            <a:off x="3409607" y="3433829"/>
            <a:ext cx="13240731" cy="5686517"/>
          </a:xfrm>
          <a:prstGeom prst="rect">
            <a:avLst/>
          </a:prstGeom>
        </p:spPr>
        <p:txBody>
          <a:bodyPr vert="horz" lIns="91440" tIns="45720" rIns="91440" bIns="45720" rtlCol="0">
            <a:norm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
        <p:nvSpPr>
          <p:cNvPr id="4" name="Fußzeilenplatzhalter 3">
            <a:extLst>
              <a:ext uri="{FF2B5EF4-FFF2-40B4-BE49-F238E27FC236}">
                <a16:creationId xmlns:a16="http://schemas.microsoft.com/office/drawing/2014/main" id="{475D3D2B-85ED-4CC2-9A19-332A5163FF07}"/>
              </a:ext>
            </a:extLst>
          </p:cNvPr>
          <p:cNvSpPr>
            <a:spLocks noGrp="1"/>
          </p:cNvSpPr>
          <p:nvPr>
            <p:ph type="ftr" sz="quarter" idx="3"/>
          </p:nvPr>
        </p:nvSpPr>
        <p:spPr>
          <a:xfrm>
            <a:off x="6060532" y="9537469"/>
            <a:ext cx="6174880" cy="547856"/>
          </a:xfrm>
          <a:prstGeom prst="rect">
            <a:avLst/>
          </a:prstGeom>
        </p:spPr>
        <p:txBody>
          <a:bodyPr vert="horz" lIns="91440" tIns="45720" rIns="91440" bIns="45720" rtlCol="0" anchor="ctr"/>
          <a:lstStyle>
            <a:lvl1pPr algn="ctr">
              <a:defRPr sz="1736">
                <a:solidFill>
                  <a:schemeClr val="tx1">
                    <a:tint val="75000"/>
                  </a:schemeClr>
                </a:solidFill>
              </a:defRPr>
            </a:lvl1pPr>
          </a:lstStyle>
          <a:p>
            <a:r>
              <a:rPr lang="de-AT"/>
              <a:t>Organisationseinheit | Titel</a:t>
            </a:r>
          </a:p>
        </p:txBody>
      </p:sp>
      <p:sp>
        <p:nvSpPr>
          <p:cNvPr id="7" name="Foliennummernplatzhalter 6">
            <a:extLst>
              <a:ext uri="{FF2B5EF4-FFF2-40B4-BE49-F238E27FC236}">
                <a16:creationId xmlns:a16="http://schemas.microsoft.com/office/drawing/2014/main" id="{32CE736E-EFE1-47CD-BFBF-E18FB857B018}"/>
              </a:ext>
            </a:extLst>
          </p:cNvPr>
          <p:cNvSpPr>
            <a:spLocks noGrp="1"/>
          </p:cNvSpPr>
          <p:nvPr>
            <p:ph type="sldNum" sz="quarter" idx="4"/>
          </p:nvPr>
        </p:nvSpPr>
        <p:spPr>
          <a:xfrm>
            <a:off x="12921754" y="9537699"/>
            <a:ext cx="4116257" cy="546100"/>
          </a:xfrm>
          <a:prstGeom prst="rect">
            <a:avLst/>
          </a:prstGeom>
        </p:spPr>
        <p:txBody>
          <a:bodyPr vert="horz" lIns="91440" tIns="45720" rIns="91440" bIns="45720" rtlCol="0" anchor="ctr"/>
          <a:lstStyle>
            <a:lvl1pPr algn="r">
              <a:defRPr sz="2400">
                <a:solidFill>
                  <a:schemeClr val="tx1">
                    <a:tint val="75000"/>
                  </a:schemeClr>
                </a:solidFill>
              </a:defRPr>
            </a:lvl1pPr>
          </a:lstStyle>
          <a:p>
            <a:fld id="{70A104DB-FD90-4C1D-8FD8-954015846B85}" type="slidenum">
              <a:rPr lang="de-AT" smtClean="0"/>
              <a:t>‹#›</a:t>
            </a:fld>
            <a:endParaRPr lang="de-AT" dirty="0"/>
          </a:p>
        </p:txBody>
      </p:sp>
    </p:spTree>
    <p:extLst>
      <p:ext uri="{BB962C8B-B14F-4D97-AF65-F5344CB8AC3E}">
        <p14:creationId xmlns:p14="http://schemas.microsoft.com/office/powerpoint/2010/main" val="211347728"/>
      </p:ext>
    </p:extLst>
  </p:cSld>
  <p:clrMap bg1="lt1" tx1="dk1" bg2="lt2" tx2="dk2" accent1="accent1" accent2="accent2" accent3="accent3" accent4="accent4" accent5="accent5" accent6="accent6" hlink="hlink" folHlink="folHlink"/>
  <p:sldLayoutIdLst>
    <p:sldLayoutId id="2147483649" r:id="rId1"/>
    <p:sldLayoutId id="2147483671" r:id="rId2"/>
    <p:sldLayoutId id="2147483665" r:id="rId3"/>
    <p:sldLayoutId id="2147483650" r:id="rId4"/>
    <p:sldLayoutId id="2147483652" r:id="rId5"/>
    <p:sldLayoutId id="2147483711" r:id="rId6"/>
    <p:sldLayoutId id="2147483713" r:id="rId7"/>
    <p:sldLayoutId id="2147483712" r:id="rId8"/>
    <p:sldLayoutId id="2147483726" r:id="rId9"/>
    <p:sldLayoutId id="2147483728" r:id="rId10"/>
  </p:sldLayoutIdLst>
  <p:hf hdr="0" dt="0"/>
  <p:txStyles>
    <p:titleStyle>
      <a:lvl1pPr algn="l" defTabSz="1322888" rtl="0" eaLnBrk="1" latinLnBrk="0" hangingPunct="1">
        <a:lnSpc>
          <a:spcPct val="90000"/>
        </a:lnSpc>
        <a:spcBef>
          <a:spcPct val="0"/>
        </a:spcBef>
        <a:buNone/>
        <a:defRPr lang="de-AT" sz="3182" b="1" kern="1200" smtClean="0">
          <a:solidFill>
            <a:srgbClr val="4A4D53"/>
          </a:solidFill>
          <a:latin typeface="+mj-lt"/>
          <a:ea typeface="Verdana" panose="020B0604030504040204" pitchFamily="34" charset="0"/>
          <a:cs typeface="+mj-cs"/>
        </a:defRPr>
      </a:lvl1pPr>
    </p:titleStyle>
    <p:bodyStyle>
      <a:lvl1pPr marL="330722" indent="-330722" algn="l" defTabSz="1322888" rtl="0" eaLnBrk="1" latinLnBrk="0" hangingPunct="1">
        <a:lnSpc>
          <a:spcPct val="90000"/>
        </a:lnSpc>
        <a:spcBef>
          <a:spcPts val="1446"/>
        </a:spcBef>
        <a:buFont typeface="Verdana" panose="020B0604030504040204" pitchFamily="34" charset="0"/>
        <a:buChar char="&gt;"/>
        <a:defRPr sz="2604" kern="1200">
          <a:solidFill>
            <a:schemeClr val="tx1">
              <a:lumMod val="65000"/>
              <a:lumOff val="35000"/>
            </a:schemeClr>
          </a:solidFill>
          <a:latin typeface="+mn-lt"/>
          <a:ea typeface="+mn-ea"/>
          <a:cs typeface="+mn-cs"/>
        </a:defRPr>
      </a:lvl1pPr>
      <a:lvl2pPr marL="992166" indent="-330722" algn="l" defTabSz="1322888" rtl="0" eaLnBrk="1" latinLnBrk="0" hangingPunct="1">
        <a:lnSpc>
          <a:spcPct val="90000"/>
        </a:lnSpc>
        <a:spcBef>
          <a:spcPts val="724"/>
        </a:spcBef>
        <a:buFont typeface="Verdana" panose="020B0604030504040204" pitchFamily="34" charset="0"/>
        <a:buChar char="&gt;"/>
        <a:defRPr sz="2604" kern="1200">
          <a:solidFill>
            <a:schemeClr val="tx1">
              <a:lumMod val="65000"/>
              <a:lumOff val="35000"/>
            </a:schemeClr>
          </a:solidFill>
          <a:latin typeface="+mn-lt"/>
          <a:ea typeface="+mn-ea"/>
          <a:cs typeface="+mn-cs"/>
        </a:defRPr>
      </a:lvl2pPr>
      <a:lvl3pPr marL="1653608" indent="-330722" algn="l" defTabSz="1322888" rtl="0" eaLnBrk="1" latinLnBrk="0" hangingPunct="1">
        <a:lnSpc>
          <a:spcPct val="90000"/>
        </a:lnSpc>
        <a:spcBef>
          <a:spcPts val="724"/>
        </a:spcBef>
        <a:buFont typeface="Verdana" panose="020B0604030504040204" pitchFamily="34" charset="0"/>
        <a:buChar char="&gt;"/>
        <a:defRPr sz="2604" kern="1200">
          <a:solidFill>
            <a:schemeClr val="tx1">
              <a:lumMod val="65000"/>
              <a:lumOff val="35000"/>
            </a:schemeClr>
          </a:solidFill>
          <a:latin typeface="+mn-lt"/>
          <a:ea typeface="+mn-ea"/>
          <a:cs typeface="+mn-cs"/>
        </a:defRPr>
      </a:lvl3pPr>
      <a:lvl4pPr marL="2315054" indent="-330722" algn="l" defTabSz="1322888" rtl="0" eaLnBrk="1" latinLnBrk="0" hangingPunct="1">
        <a:lnSpc>
          <a:spcPct val="90000"/>
        </a:lnSpc>
        <a:spcBef>
          <a:spcPts val="724"/>
        </a:spcBef>
        <a:buFont typeface="Verdana" panose="020B0604030504040204" pitchFamily="34" charset="0"/>
        <a:buChar char="&gt;"/>
        <a:defRPr sz="2604" kern="1200">
          <a:solidFill>
            <a:schemeClr val="tx1">
              <a:lumMod val="65000"/>
              <a:lumOff val="35000"/>
            </a:schemeClr>
          </a:solidFill>
          <a:latin typeface="+mn-lt"/>
          <a:ea typeface="+mn-ea"/>
          <a:cs typeface="+mn-cs"/>
        </a:defRPr>
      </a:lvl4pPr>
      <a:lvl5pPr marL="2976498" indent="-330722" algn="l" defTabSz="1322888" rtl="0" eaLnBrk="1" latinLnBrk="0" hangingPunct="1">
        <a:lnSpc>
          <a:spcPct val="90000"/>
        </a:lnSpc>
        <a:spcBef>
          <a:spcPts val="724"/>
        </a:spcBef>
        <a:buFont typeface="Verdana" panose="020B0604030504040204" pitchFamily="34" charset="0"/>
        <a:buChar char="&gt;"/>
        <a:defRPr sz="2604" kern="1200">
          <a:solidFill>
            <a:schemeClr val="tx1">
              <a:lumMod val="65000"/>
              <a:lumOff val="35000"/>
            </a:schemeClr>
          </a:solidFill>
          <a:latin typeface="+mn-lt"/>
          <a:ea typeface="+mn-ea"/>
          <a:cs typeface="+mn-cs"/>
        </a:defRPr>
      </a:lvl5pPr>
      <a:lvl6pPr marL="3637940" indent="-330722" algn="l" defTabSz="1322888" rtl="0" eaLnBrk="1" latinLnBrk="0" hangingPunct="1">
        <a:lnSpc>
          <a:spcPct val="90000"/>
        </a:lnSpc>
        <a:spcBef>
          <a:spcPts val="724"/>
        </a:spcBef>
        <a:buFont typeface="Arial" panose="020B0604020202020204" pitchFamily="34" charset="0"/>
        <a:buChar char="•"/>
        <a:defRPr sz="2604" kern="1200">
          <a:solidFill>
            <a:schemeClr val="tx1"/>
          </a:solidFill>
          <a:latin typeface="+mn-lt"/>
          <a:ea typeface="+mn-ea"/>
          <a:cs typeface="+mn-cs"/>
        </a:defRPr>
      </a:lvl6pPr>
      <a:lvl7pPr marL="4299386" indent="-330722" algn="l" defTabSz="1322888" rtl="0" eaLnBrk="1" latinLnBrk="0" hangingPunct="1">
        <a:lnSpc>
          <a:spcPct val="90000"/>
        </a:lnSpc>
        <a:spcBef>
          <a:spcPts val="724"/>
        </a:spcBef>
        <a:buFont typeface="Arial" panose="020B0604020202020204" pitchFamily="34" charset="0"/>
        <a:buChar char="•"/>
        <a:defRPr sz="2604" kern="1200">
          <a:solidFill>
            <a:schemeClr val="tx1"/>
          </a:solidFill>
          <a:latin typeface="+mn-lt"/>
          <a:ea typeface="+mn-ea"/>
          <a:cs typeface="+mn-cs"/>
        </a:defRPr>
      </a:lvl7pPr>
      <a:lvl8pPr marL="4960830" indent="-330722" algn="l" defTabSz="1322888" rtl="0" eaLnBrk="1" latinLnBrk="0" hangingPunct="1">
        <a:lnSpc>
          <a:spcPct val="90000"/>
        </a:lnSpc>
        <a:spcBef>
          <a:spcPts val="724"/>
        </a:spcBef>
        <a:buFont typeface="Arial" panose="020B0604020202020204" pitchFamily="34" charset="0"/>
        <a:buChar char="•"/>
        <a:defRPr sz="2604" kern="1200">
          <a:solidFill>
            <a:schemeClr val="tx1"/>
          </a:solidFill>
          <a:latin typeface="+mn-lt"/>
          <a:ea typeface="+mn-ea"/>
          <a:cs typeface="+mn-cs"/>
        </a:defRPr>
      </a:lvl8pPr>
      <a:lvl9pPr marL="5622274" indent="-330722" algn="l" defTabSz="1322888" rtl="0" eaLnBrk="1" latinLnBrk="0" hangingPunct="1">
        <a:lnSpc>
          <a:spcPct val="90000"/>
        </a:lnSpc>
        <a:spcBef>
          <a:spcPts val="724"/>
        </a:spcBef>
        <a:buFont typeface="Arial" panose="020B0604020202020204" pitchFamily="34" charset="0"/>
        <a:buChar char="•"/>
        <a:defRPr sz="2604" kern="1200">
          <a:solidFill>
            <a:schemeClr val="tx1"/>
          </a:solidFill>
          <a:latin typeface="+mn-lt"/>
          <a:ea typeface="+mn-ea"/>
          <a:cs typeface="+mn-cs"/>
        </a:defRPr>
      </a:lvl9pPr>
    </p:bodyStyle>
    <p:otherStyle>
      <a:defPPr>
        <a:defRPr lang="de-DE"/>
      </a:defPPr>
      <a:lvl1pPr marL="0" algn="l" defTabSz="1322888" rtl="0" eaLnBrk="1" latinLnBrk="0" hangingPunct="1">
        <a:defRPr sz="2604" kern="1200">
          <a:solidFill>
            <a:schemeClr val="tx1"/>
          </a:solidFill>
          <a:latin typeface="+mn-lt"/>
          <a:ea typeface="+mn-ea"/>
          <a:cs typeface="+mn-cs"/>
        </a:defRPr>
      </a:lvl1pPr>
      <a:lvl2pPr marL="661446" algn="l" defTabSz="1322888" rtl="0" eaLnBrk="1" latinLnBrk="0" hangingPunct="1">
        <a:defRPr sz="2604" kern="1200">
          <a:solidFill>
            <a:schemeClr val="tx1"/>
          </a:solidFill>
          <a:latin typeface="+mn-lt"/>
          <a:ea typeface="+mn-ea"/>
          <a:cs typeface="+mn-cs"/>
        </a:defRPr>
      </a:lvl2pPr>
      <a:lvl3pPr marL="1322888" algn="l" defTabSz="1322888" rtl="0" eaLnBrk="1" latinLnBrk="0" hangingPunct="1">
        <a:defRPr sz="2604" kern="1200">
          <a:solidFill>
            <a:schemeClr val="tx1"/>
          </a:solidFill>
          <a:latin typeface="+mn-lt"/>
          <a:ea typeface="+mn-ea"/>
          <a:cs typeface="+mn-cs"/>
        </a:defRPr>
      </a:lvl3pPr>
      <a:lvl4pPr marL="1984332" algn="l" defTabSz="1322888" rtl="0" eaLnBrk="1" latinLnBrk="0" hangingPunct="1">
        <a:defRPr sz="2604" kern="1200">
          <a:solidFill>
            <a:schemeClr val="tx1"/>
          </a:solidFill>
          <a:latin typeface="+mn-lt"/>
          <a:ea typeface="+mn-ea"/>
          <a:cs typeface="+mn-cs"/>
        </a:defRPr>
      </a:lvl4pPr>
      <a:lvl5pPr marL="2645776" algn="l" defTabSz="1322888" rtl="0" eaLnBrk="1" latinLnBrk="0" hangingPunct="1">
        <a:defRPr sz="2604" kern="1200">
          <a:solidFill>
            <a:schemeClr val="tx1"/>
          </a:solidFill>
          <a:latin typeface="+mn-lt"/>
          <a:ea typeface="+mn-ea"/>
          <a:cs typeface="+mn-cs"/>
        </a:defRPr>
      </a:lvl5pPr>
      <a:lvl6pPr marL="3307220" algn="l" defTabSz="1322888" rtl="0" eaLnBrk="1" latinLnBrk="0" hangingPunct="1">
        <a:defRPr sz="2604" kern="1200">
          <a:solidFill>
            <a:schemeClr val="tx1"/>
          </a:solidFill>
          <a:latin typeface="+mn-lt"/>
          <a:ea typeface="+mn-ea"/>
          <a:cs typeface="+mn-cs"/>
        </a:defRPr>
      </a:lvl6pPr>
      <a:lvl7pPr marL="3968662" algn="l" defTabSz="1322888" rtl="0" eaLnBrk="1" latinLnBrk="0" hangingPunct="1">
        <a:defRPr sz="2604" kern="1200">
          <a:solidFill>
            <a:schemeClr val="tx1"/>
          </a:solidFill>
          <a:latin typeface="+mn-lt"/>
          <a:ea typeface="+mn-ea"/>
          <a:cs typeface="+mn-cs"/>
        </a:defRPr>
      </a:lvl7pPr>
      <a:lvl8pPr marL="4630108" algn="l" defTabSz="1322888" rtl="0" eaLnBrk="1" latinLnBrk="0" hangingPunct="1">
        <a:defRPr sz="2604" kern="1200">
          <a:solidFill>
            <a:schemeClr val="tx1"/>
          </a:solidFill>
          <a:latin typeface="+mn-lt"/>
          <a:ea typeface="+mn-ea"/>
          <a:cs typeface="+mn-cs"/>
        </a:defRPr>
      </a:lvl8pPr>
      <a:lvl9pPr marL="5291552" algn="l" defTabSz="1322888" rtl="0" eaLnBrk="1" latinLnBrk="0" hangingPunct="1">
        <a:defRPr sz="260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60" userDrawn="1">
          <p15:clr>
            <a:srgbClr val="F26B43"/>
          </p15:clr>
        </p15:guide>
        <p15:guide id="2" pos="11207" userDrawn="1">
          <p15:clr>
            <a:srgbClr val="F26B43"/>
          </p15:clr>
        </p15:guide>
        <p15:guide id="3" pos="386" userDrawn="1">
          <p15:clr>
            <a:srgbClr val="F26B43"/>
          </p15:clr>
        </p15:guide>
        <p15:guide id="4" pos="5763" userDrawn="1">
          <p15:clr>
            <a:srgbClr val="F26B43"/>
          </p15:clr>
        </p15:guide>
        <p15:guide id="5" orient="horz" pos="1336" userDrawn="1">
          <p15:clr>
            <a:srgbClr val="F26B43"/>
          </p15:clr>
        </p15:guide>
        <p15:guide id="6" orient="horz" pos="1504" userDrawn="1">
          <p15:clr>
            <a:srgbClr val="F26B43"/>
          </p15:clr>
        </p15:guide>
        <p15:guide id="7" pos="2018" userDrawn="1">
          <p15:clr>
            <a:srgbClr val="F26B43"/>
          </p15:clr>
        </p15:guide>
        <p15:guide id="8" orient="horz" pos="5726" userDrawn="1">
          <p15:clr>
            <a:srgbClr val="F26B43"/>
          </p15:clr>
        </p15:guide>
        <p15:guide id="9" pos="2222" userDrawn="1">
          <p15:clr>
            <a:srgbClr val="F26B43"/>
          </p15:clr>
        </p15:guide>
        <p15:guide id="10" pos="610" userDrawn="1">
          <p15:clr>
            <a:srgbClr val="F26B43"/>
          </p15:clr>
        </p15:guide>
        <p15:guide id="11" orient="horz" pos="520" userDrawn="1">
          <p15:clr>
            <a:srgbClr val="F26B43"/>
          </p15:clr>
        </p15:guide>
        <p15:guide id="12" pos="1168" userDrawn="1">
          <p15:clr>
            <a:srgbClr val="F26B43"/>
          </p15:clr>
        </p15:guide>
        <p15:guide id="14" pos="2282" userDrawn="1">
          <p15:clr>
            <a:srgbClr val="F26B43"/>
          </p15:clr>
        </p15:guide>
        <p15:guide id="15" orient="horz" pos="2244" userDrawn="1">
          <p15:clr>
            <a:srgbClr val="F26B43"/>
          </p15:clr>
        </p15:guide>
        <p15:guide id="16" orient="horz" pos="1926" userDrawn="1">
          <p15:clr>
            <a:srgbClr val="F26B43"/>
          </p15:clr>
        </p15:guide>
        <p15:guide id="17" orient="horz" pos="1200" userDrawn="1">
          <p15:clr>
            <a:srgbClr val="F26B43"/>
          </p15:clr>
        </p15:guide>
        <p15:guide id="18" orient="horz" pos="2152" userDrawn="1">
          <p15:clr>
            <a:srgbClr val="F26B43"/>
          </p15:clr>
        </p15:guide>
        <p15:guide id="19" orient="horz" pos="1680" userDrawn="1">
          <p15:clr>
            <a:srgbClr val="F26B43"/>
          </p15:clr>
        </p15:guide>
        <p15:guide id="20" orient="horz" pos="174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4.sv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5.xml"/><Relationship Id="rId1" Type="http://schemas.openxmlformats.org/officeDocument/2006/relationships/vmlDrawing" Target="../drawings/vmlDrawing1.vml"/><Relationship Id="rId5" Type="http://schemas.openxmlformats.org/officeDocument/2006/relationships/image" Target="../media/image17.wmf"/><Relationship Id="rId4" Type="http://schemas.openxmlformats.org/officeDocument/2006/relationships/oleObject" Target="../embeddings/oleObject1.bin"/></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19.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1F86979-3245-43E2-835F-16D29B10BEDE}"/>
              </a:ext>
            </a:extLst>
          </p:cNvPr>
          <p:cNvSpPr>
            <a:spLocks noGrp="1"/>
          </p:cNvSpPr>
          <p:nvPr>
            <p:ph type="title"/>
          </p:nvPr>
        </p:nvSpPr>
        <p:spPr>
          <a:xfrm>
            <a:off x="722779" y="2291517"/>
            <a:ext cx="16883628" cy="701731"/>
          </a:xfrm>
        </p:spPr>
        <p:txBody>
          <a:bodyPr/>
          <a:lstStyle/>
          <a:p>
            <a:r>
              <a:rPr lang="de-DE" dirty="0"/>
              <a:t>Cloud Native Software Development</a:t>
            </a:r>
            <a:endParaRPr lang="de-AT" dirty="0"/>
          </a:p>
        </p:txBody>
      </p:sp>
    </p:spTree>
    <p:extLst>
      <p:ext uri="{BB962C8B-B14F-4D97-AF65-F5344CB8AC3E}">
        <p14:creationId xmlns:p14="http://schemas.microsoft.com/office/powerpoint/2010/main" val="3086474446"/>
      </p:ext>
    </p:extLst>
  </p:cSld>
  <p:clrMapOvr>
    <a:masterClrMapping/>
  </p:clrMapOvr>
  <mc:AlternateContent xmlns:mc="http://schemas.openxmlformats.org/markup-compatibility/2006" xmlns:p14="http://schemas.microsoft.com/office/powerpoint/2010/main">
    <mc:Choice Requires="p14">
      <p:transition spd="slow" p14:dur="2000" advTm="2639"/>
    </mc:Choice>
    <mc:Fallback xmlns="">
      <p:transition spd="slow" advTm="2639"/>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D25DF63-F1F5-47DE-90E5-1C696E4A756F}"/>
              </a:ext>
            </a:extLst>
          </p:cNvPr>
          <p:cNvSpPr>
            <a:spLocks noGrp="1"/>
          </p:cNvSpPr>
          <p:nvPr>
            <p:ph type="title"/>
          </p:nvPr>
        </p:nvSpPr>
        <p:spPr/>
        <p:txBody>
          <a:bodyPr/>
          <a:lstStyle/>
          <a:p>
            <a:r>
              <a:rPr lang="en-US" dirty="0"/>
              <a:t>4. Backing Services</a:t>
            </a:r>
          </a:p>
        </p:txBody>
      </p:sp>
      <p:sp>
        <p:nvSpPr>
          <p:cNvPr id="4" name="TextBox 3">
            <a:extLst>
              <a:ext uri="{FF2B5EF4-FFF2-40B4-BE49-F238E27FC236}">
                <a16:creationId xmlns:a16="http://schemas.microsoft.com/office/drawing/2014/main" id="{A16DE258-A3C8-4818-B1BC-82473C7692D0}"/>
              </a:ext>
            </a:extLst>
          </p:cNvPr>
          <p:cNvSpPr txBox="1"/>
          <p:nvPr/>
        </p:nvSpPr>
        <p:spPr>
          <a:xfrm>
            <a:off x="9378950" y="2922758"/>
            <a:ext cx="4531084" cy="1703070"/>
          </a:xfrm>
          <a:prstGeom prst="rect">
            <a:avLst/>
          </a:prstGeom>
          <a:solidFill>
            <a:srgbClr val="A2BB0A"/>
          </a:solidFill>
        </p:spPr>
        <p:txBody>
          <a:bodyPr wrap="square" rtlCol="0" anchor="ctr">
            <a:noAutofit/>
          </a:bodyPr>
          <a:lstStyle/>
          <a:p>
            <a:pPr algn="ctr"/>
            <a:r>
              <a:rPr lang="en-US" dirty="0">
                <a:solidFill>
                  <a:schemeClr val="bg1"/>
                </a:solidFill>
              </a:rPr>
              <a:t>Application Server</a:t>
            </a:r>
          </a:p>
        </p:txBody>
      </p:sp>
      <p:sp>
        <p:nvSpPr>
          <p:cNvPr id="5" name="TextBox 4">
            <a:extLst>
              <a:ext uri="{FF2B5EF4-FFF2-40B4-BE49-F238E27FC236}">
                <a16:creationId xmlns:a16="http://schemas.microsoft.com/office/drawing/2014/main" id="{62E121CF-4AF2-43D6-8D7F-5BAEF2E0DA74}"/>
              </a:ext>
            </a:extLst>
          </p:cNvPr>
          <p:cNvSpPr txBox="1"/>
          <p:nvPr/>
        </p:nvSpPr>
        <p:spPr>
          <a:xfrm>
            <a:off x="4385904" y="6054578"/>
            <a:ext cx="9524130" cy="1703070"/>
          </a:xfrm>
          <a:prstGeom prst="rect">
            <a:avLst/>
          </a:prstGeom>
          <a:solidFill>
            <a:srgbClr val="005596"/>
          </a:solidFill>
        </p:spPr>
        <p:txBody>
          <a:bodyPr wrap="square" rtlCol="0" anchor="ctr">
            <a:noAutofit/>
          </a:bodyPr>
          <a:lstStyle/>
          <a:p>
            <a:pPr algn="ctr"/>
            <a:r>
              <a:rPr lang="en-US" dirty="0">
                <a:solidFill>
                  <a:schemeClr val="bg1"/>
                </a:solidFill>
              </a:rPr>
              <a:t>Database</a:t>
            </a:r>
          </a:p>
        </p:txBody>
      </p:sp>
      <p:sp>
        <p:nvSpPr>
          <p:cNvPr id="13" name="Scroll: Vertical 12">
            <a:extLst>
              <a:ext uri="{FF2B5EF4-FFF2-40B4-BE49-F238E27FC236}">
                <a16:creationId xmlns:a16="http://schemas.microsoft.com/office/drawing/2014/main" id="{5E220FB1-76DA-43AE-8FA4-2621ED1418D6}"/>
              </a:ext>
            </a:extLst>
          </p:cNvPr>
          <p:cNvSpPr/>
          <p:nvPr/>
        </p:nvSpPr>
        <p:spPr>
          <a:xfrm>
            <a:off x="4385904" y="2624943"/>
            <a:ext cx="2078025" cy="2298700"/>
          </a:xfrm>
          <a:prstGeom prst="verticalScroll">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Connection Config</a:t>
            </a:r>
          </a:p>
        </p:txBody>
      </p:sp>
      <p:cxnSp>
        <p:nvCxnSpPr>
          <p:cNvPr id="14" name="Straight Arrow Connector 13">
            <a:extLst>
              <a:ext uri="{FF2B5EF4-FFF2-40B4-BE49-F238E27FC236}">
                <a16:creationId xmlns:a16="http://schemas.microsoft.com/office/drawing/2014/main" id="{0C02D48F-CACB-4C5C-8399-C6032D43B9E2}"/>
              </a:ext>
            </a:extLst>
          </p:cNvPr>
          <p:cNvCxnSpPr>
            <a:cxnSpLocks/>
            <a:stCxn id="13" idx="3"/>
            <a:endCxn id="4" idx="1"/>
          </p:cNvCxnSpPr>
          <p:nvPr/>
        </p:nvCxnSpPr>
        <p:spPr>
          <a:xfrm>
            <a:off x="6204176" y="3774293"/>
            <a:ext cx="3174774" cy="0"/>
          </a:xfrm>
          <a:prstGeom prst="straightConnector1">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87C55703-85B6-4867-9F41-47968E70E676}"/>
              </a:ext>
            </a:extLst>
          </p:cNvPr>
          <p:cNvCxnSpPr>
            <a:cxnSpLocks/>
            <a:stCxn id="4" idx="2"/>
            <a:endCxn id="5" idx="0"/>
          </p:cNvCxnSpPr>
          <p:nvPr/>
        </p:nvCxnSpPr>
        <p:spPr>
          <a:xfrm flipH="1">
            <a:off x="9147969" y="4625828"/>
            <a:ext cx="2496523" cy="1428750"/>
          </a:xfrm>
          <a:prstGeom prst="straightConnector1">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08564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D25DF63-F1F5-47DE-90E5-1C696E4A756F}"/>
              </a:ext>
            </a:extLst>
          </p:cNvPr>
          <p:cNvSpPr>
            <a:spLocks noGrp="1"/>
          </p:cNvSpPr>
          <p:nvPr>
            <p:ph type="title"/>
          </p:nvPr>
        </p:nvSpPr>
        <p:spPr/>
        <p:txBody>
          <a:bodyPr/>
          <a:lstStyle/>
          <a:p>
            <a:r>
              <a:rPr lang="en-US" dirty="0"/>
              <a:t>5. Build Process</a:t>
            </a:r>
          </a:p>
        </p:txBody>
      </p:sp>
      <p:cxnSp>
        <p:nvCxnSpPr>
          <p:cNvPr id="16" name="Straight Arrow Connector 15">
            <a:extLst>
              <a:ext uri="{FF2B5EF4-FFF2-40B4-BE49-F238E27FC236}">
                <a16:creationId xmlns:a16="http://schemas.microsoft.com/office/drawing/2014/main" id="{3557C9AB-E3BA-4358-84EC-39045669FD00}"/>
              </a:ext>
            </a:extLst>
          </p:cNvPr>
          <p:cNvCxnSpPr>
            <a:cxnSpLocks/>
            <a:stCxn id="2" idx="3"/>
            <a:endCxn id="6" idx="1"/>
          </p:cNvCxnSpPr>
          <p:nvPr/>
        </p:nvCxnSpPr>
        <p:spPr>
          <a:xfrm>
            <a:off x="6110467" y="3442017"/>
            <a:ext cx="1299804" cy="0"/>
          </a:xfrm>
          <a:prstGeom prst="straightConnector1">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5685181C-3685-481F-8A8A-790AA6C5736B}"/>
              </a:ext>
            </a:extLst>
          </p:cNvPr>
          <p:cNvCxnSpPr>
            <a:cxnSpLocks/>
            <a:stCxn id="6" idx="3"/>
            <a:endCxn id="9" idx="1"/>
          </p:cNvCxnSpPr>
          <p:nvPr/>
        </p:nvCxnSpPr>
        <p:spPr>
          <a:xfrm>
            <a:off x="10885667" y="3442017"/>
            <a:ext cx="1299804" cy="1703070"/>
          </a:xfrm>
          <a:prstGeom prst="straightConnector1">
            <a:avLst/>
          </a:prstGeom>
          <a:ln w="76200" cap="rnd">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E3BE4165-6C2A-4412-836C-5FF7DA5B873F}"/>
              </a:ext>
            </a:extLst>
          </p:cNvPr>
          <p:cNvCxnSpPr>
            <a:cxnSpLocks/>
            <a:stCxn id="7" idx="3"/>
            <a:endCxn id="9" idx="1"/>
          </p:cNvCxnSpPr>
          <p:nvPr/>
        </p:nvCxnSpPr>
        <p:spPr>
          <a:xfrm flipV="1">
            <a:off x="10885667" y="5145087"/>
            <a:ext cx="1299804" cy="1703070"/>
          </a:xfrm>
          <a:prstGeom prst="straightConnector1">
            <a:avLst/>
          </a:prstGeom>
          <a:ln w="76200" cap="rnd">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1F549AB9-5EF4-4116-9EBB-1E611852B80C}"/>
              </a:ext>
            </a:extLst>
          </p:cNvPr>
          <p:cNvSpPr txBox="1"/>
          <p:nvPr/>
        </p:nvSpPr>
        <p:spPr>
          <a:xfrm>
            <a:off x="2635071" y="2590482"/>
            <a:ext cx="3475396" cy="1703070"/>
          </a:xfrm>
          <a:prstGeom prst="rect">
            <a:avLst/>
          </a:prstGeom>
          <a:solidFill>
            <a:srgbClr val="005596"/>
          </a:solidFill>
        </p:spPr>
        <p:txBody>
          <a:bodyPr wrap="square" rtlCol="0" anchor="ctr">
            <a:noAutofit/>
          </a:bodyPr>
          <a:lstStyle/>
          <a:p>
            <a:pPr algn="ctr"/>
            <a:r>
              <a:rPr lang="en-US" dirty="0">
                <a:solidFill>
                  <a:schemeClr val="bg1"/>
                </a:solidFill>
              </a:rPr>
              <a:t>Code</a:t>
            </a:r>
          </a:p>
        </p:txBody>
      </p:sp>
      <p:sp>
        <p:nvSpPr>
          <p:cNvPr id="6" name="TextBox 5">
            <a:extLst>
              <a:ext uri="{FF2B5EF4-FFF2-40B4-BE49-F238E27FC236}">
                <a16:creationId xmlns:a16="http://schemas.microsoft.com/office/drawing/2014/main" id="{53DE91AD-C694-4442-854F-96945B61B51A}"/>
              </a:ext>
            </a:extLst>
          </p:cNvPr>
          <p:cNvSpPr txBox="1"/>
          <p:nvPr/>
        </p:nvSpPr>
        <p:spPr>
          <a:xfrm>
            <a:off x="7410271" y="2590482"/>
            <a:ext cx="3475396" cy="1703070"/>
          </a:xfrm>
          <a:prstGeom prst="rect">
            <a:avLst/>
          </a:prstGeom>
          <a:solidFill>
            <a:srgbClr val="005596"/>
          </a:solidFill>
        </p:spPr>
        <p:txBody>
          <a:bodyPr wrap="square" rtlCol="0" anchor="ctr">
            <a:noAutofit/>
          </a:bodyPr>
          <a:lstStyle/>
          <a:p>
            <a:pPr algn="ctr"/>
            <a:r>
              <a:rPr lang="en-US" dirty="0">
                <a:solidFill>
                  <a:schemeClr val="bg1"/>
                </a:solidFill>
              </a:rPr>
              <a:t>Build</a:t>
            </a:r>
          </a:p>
        </p:txBody>
      </p:sp>
      <p:sp>
        <p:nvSpPr>
          <p:cNvPr id="7" name="TextBox 6">
            <a:extLst>
              <a:ext uri="{FF2B5EF4-FFF2-40B4-BE49-F238E27FC236}">
                <a16:creationId xmlns:a16="http://schemas.microsoft.com/office/drawing/2014/main" id="{3462BB0C-F748-478A-B14F-02DB0125EAED}"/>
              </a:ext>
            </a:extLst>
          </p:cNvPr>
          <p:cNvSpPr txBox="1"/>
          <p:nvPr/>
        </p:nvSpPr>
        <p:spPr>
          <a:xfrm>
            <a:off x="7410271" y="5996622"/>
            <a:ext cx="3475396" cy="1703070"/>
          </a:xfrm>
          <a:prstGeom prst="rect">
            <a:avLst/>
          </a:prstGeom>
          <a:solidFill>
            <a:srgbClr val="005596"/>
          </a:solidFill>
        </p:spPr>
        <p:txBody>
          <a:bodyPr wrap="square" rtlCol="0" anchor="ctr">
            <a:noAutofit/>
          </a:bodyPr>
          <a:lstStyle/>
          <a:p>
            <a:pPr algn="ctr"/>
            <a:r>
              <a:rPr lang="en-US" dirty="0">
                <a:solidFill>
                  <a:schemeClr val="bg1"/>
                </a:solidFill>
              </a:rPr>
              <a:t>Config</a:t>
            </a:r>
          </a:p>
        </p:txBody>
      </p:sp>
      <p:sp>
        <p:nvSpPr>
          <p:cNvPr id="9" name="TextBox 8">
            <a:extLst>
              <a:ext uri="{FF2B5EF4-FFF2-40B4-BE49-F238E27FC236}">
                <a16:creationId xmlns:a16="http://schemas.microsoft.com/office/drawing/2014/main" id="{F8EB0963-8AB9-4CAC-85CD-6362C2620223}"/>
              </a:ext>
            </a:extLst>
          </p:cNvPr>
          <p:cNvSpPr txBox="1"/>
          <p:nvPr/>
        </p:nvSpPr>
        <p:spPr>
          <a:xfrm>
            <a:off x="12185471" y="4293552"/>
            <a:ext cx="3475396" cy="1703070"/>
          </a:xfrm>
          <a:prstGeom prst="rect">
            <a:avLst/>
          </a:prstGeom>
          <a:solidFill>
            <a:srgbClr val="005596"/>
          </a:solidFill>
        </p:spPr>
        <p:txBody>
          <a:bodyPr wrap="square" rtlCol="0" anchor="ctr">
            <a:noAutofit/>
          </a:bodyPr>
          <a:lstStyle/>
          <a:p>
            <a:pPr algn="ctr"/>
            <a:r>
              <a:rPr lang="en-US" dirty="0">
                <a:solidFill>
                  <a:schemeClr val="bg1"/>
                </a:solidFill>
              </a:rPr>
              <a:t>Release</a:t>
            </a:r>
          </a:p>
        </p:txBody>
      </p:sp>
    </p:spTree>
    <p:extLst>
      <p:ext uri="{BB962C8B-B14F-4D97-AF65-F5344CB8AC3E}">
        <p14:creationId xmlns:p14="http://schemas.microsoft.com/office/powerpoint/2010/main" val="40484665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D25DF63-F1F5-47DE-90E5-1C696E4A756F}"/>
              </a:ext>
            </a:extLst>
          </p:cNvPr>
          <p:cNvSpPr>
            <a:spLocks noGrp="1"/>
          </p:cNvSpPr>
          <p:nvPr>
            <p:ph type="title"/>
          </p:nvPr>
        </p:nvSpPr>
        <p:spPr/>
        <p:txBody>
          <a:bodyPr/>
          <a:lstStyle/>
          <a:p>
            <a:r>
              <a:rPr lang="en-US" dirty="0"/>
              <a:t>6. Stateless Processes</a:t>
            </a:r>
          </a:p>
        </p:txBody>
      </p:sp>
      <p:sp>
        <p:nvSpPr>
          <p:cNvPr id="11" name="TextBox 10">
            <a:extLst>
              <a:ext uri="{FF2B5EF4-FFF2-40B4-BE49-F238E27FC236}">
                <a16:creationId xmlns:a16="http://schemas.microsoft.com/office/drawing/2014/main" id="{522944C3-4C34-44B4-9C8F-3EDAB91F7F9D}"/>
              </a:ext>
            </a:extLst>
          </p:cNvPr>
          <p:cNvSpPr txBox="1"/>
          <p:nvPr/>
        </p:nvSpPr>
        <p:spPr>
          <a:xfrm>
            <a:off x="3968750" y="3951117"/>
            <a:ext cx="10344150" cy="2635249"/>
          </a:xfrm>
          <a:prstGeom prst="rect">
            <a:avLst/>
          </a:prstGeom>
          <a:noFill/>
          <a:ln w="57150">
            <a:solidFill>
              <a:srgbClr val="F18800"/>
            </a:solidFill>
            <a:prstDash val="dash"/>
          </a:ln>
        </p:spPr>
        <p:txBody>
          <a:bodyPr wrap="square" rtlCol="0">
            <a:noAutofit/>
          </a:bodyPr>
          <a:lstStyle/>
          <a:p>
            <a:endParaRPr lang="en-US" dirty="0"/>
          </a:p>
        </p:txBody>
      </p:sp>
      <p:cxnSp>
        <p:nvCxnSpPr>
          <p:cNvPr id="12" name="Straight Arrow Connector 11">
            <a:extLst>
              <a:ext uri="{FF2B5EF4-FFF2-40B4-BE49-F238E27FC236}">
                <a16:creationId xmlns:a16="http://schemas.microsoft.com/office/drawing/2014/main" id="{11233FCA-0C2E-43B6-9D20-54BEAA61963B}"/>
              </a:ext>
            </a:extLst>
          </p:cNvPr>
          <p:cNvCxnSpPr>
            <a:cxnSpLocks/>
            <a:stCxn id="21" idx="0"/>
            <a:endCxn id="20" idx="2"/>
          </p:cNvCxnSpPr>
          <p:nvPr/>
        </p:nvCxnSpPr>
        <p:spPr>
          <a:xfrm flipV="1">
            <a:off x="5685918" y="3505347"/>
            <a:ext cx="3462051" cy="941411"/>
          </a:xfrm>
          <a:prstGeom prst="straightConnector1">
            <a:avLst/>
          </a:prstGeom>
          <a:ln w="76200">
            <a:solidFill>
              <a:srgbClr val="BFBFBF"/>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7FFD228-7109-45F5-9202-B49DC6B115E2}"/>
              </a:ext>
            </a:extLst>
          </p:cNvPr>
          <p:cNvCxnSpPr>
            <a:cxnSpLocks/>
            <a:stCxn id="23" idx="0"/>
            <a:endCxn id="20" idx="2"/>
          </p:cNvCxnSpPr>
          <p:nvPr/>
        </p:nvCxnSpPr>
        <p:spPr>
          <a:xfrm flipV="1">
            <a:off x="9147968" y="3505347"/>
            <a:ext cx="1" cy="941411"/>
          </a:xfrm>
          <a:prstGeom prst="straightConnector1">
            <a:avLst/>
          </a:prstGeom>
          <a:ln w="76200">
            <a:solidFill>
              <a:srgbClr val="BFBFBF"/>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25CA2BC2-07AC-48CF-9460-A1E371783DFB}"/>
              </a:ext>
            </a:extLst>
          </p:cNvPr>
          <p:cNvCxnSpPr>
            <a:cxnSpLocks/>
            <a:stCxn id="24" idx="0"/>
            <a:endCxn id="20" idx="2"/>
          </p:cNvCxnSpPr>
          <p:nvPr/>
        </p:nvCxnSpPr>
        <p:spPr>
          <a:xfrm flipH="1" flipV="1">
            <a:off x="9147969" y="3505347"/>
            <a:ext cx="3462051" cy="941411"/>
          </a:xfrm>
          <a:prstGeom prst="straightConnector1">
            <a:avLst/>
          </a:prstGeom>
          <a:ln w="76200">
            <a:solidFill>
              <a:srgbClr val="BFBFBF"/>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2A9FF614-7CD0-4998-A7F1-1CB04216FB88}"/>
              </a:ext>
            </a:extLst>
          </p:cNvPr>
          <p:cNvCxnSpPr>
            <a:cxnSpLocks/>
            <a:stCxn id="25" idx="0"/>
          </p:cNvCxnSpPr>
          <p:nvPr/>
        </p:nvCxnSpPr>
        <p:spPr>
          <a:xfrm flipV="1">
            <a:off x="9147969" y="6149828"/>
            <a:ext cx="3462049" cy="635000"/>
          </a:xfrm>
          <a:prstGeom prst="straightConnector1">
            <a:avLst/>
          </a:prstGeom>
          <a:ln w="76200" cap="rnd">
            <a:solidFill>
              <a:srgbClr val="BFBFBF"/>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B86463A-8B75-427F-BDE8-DDB7562A51DB}"/>
              </a:ext>
            </a:extLst>
          </p:cNvPr>
          <p:cNvCxnSpPr>
            <a:cxnSpLocks/>
            <a:stCxn id="25" idx="0"/>
            <a:endCxn id="23" idx="2"/>
          </p:cNvCxnSpPr>
          <p:nvPr/>
        </p:nvCxnSpPr>
        <p:spPr>
          <a:xfrm flipH="1" flipV="1">
            <a:off x="9147968" y="6149828"/>
            <a:ext cx="1" cy="635000"/>
          </a:xfrm>
          <a:prstGeom prst="straightConnector1">
            <a:avLst/>
          </a:prstGeom>
          <a:ln w="76200">
            <a:solidFill>
              <a:srgbClr val="BFBFBF"/>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64C5EF1-4F38-4457-9D3C-DC2EEA31E454}"/>
              </a:ext>
            </a:extLst>
          </p:cNvPr>
          <p:cNvCxnSpPr>
            <a:cxnSpLocks/>
            <a:stCxn id="25" idx="0"/>
            <a:endCxn id="21" idx="2"/>
          </p:cNvCxnSpPr>
          <p:nvPr/>
        </p:nvCxnSpPr>
        <p:spPr>
          <a:xfrm flipH="1" flipV="1">
            <a:off x="5685918" y="6149828"/>
            <a:ext cx="3462051" cy="635000"/>
          </a:xfrm>
          <a:prstGeom prst="straightConnector1">
            <a:avLst/>
          </a:prstGeom>
          <a:ln w="76200" cap="rnd">
            <a:solidFill>
              <a:srgbClr val="BFBFBF"/>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9DD769EC-833D-4B52-9416-4C5F7BC5A0C1}"/>
              </a:ext>
            </a:extLst>
          </p:cNvPr>
          <p:cNvSpPr txBox="1"/>
          <p:nvPr/>
        </p:nvSpPr>
        <p:spPr>
          <a:xfrm>
            <a:off x="6985932" y="1802277"/>
            <a:ext cx="4324073" cy="1703070"/>
          </a:xfrm>
          <a:prstGeom prst="rect">
            <a:avLst/>
          </a:prstGeom>
          <a:solidFill>
            <a:srgbClr val="005596"/>
          </a:solidFill>
        </p:spPr>
        <p:txBody>
          <a:bodyPr wrap="square" rtlCol="0" anchor="ctr">
            <a:noAutofit/>
          </a:bodyPr>
          <a:lstStyle/>
          <a:p>
            <a:pPr algn="ctr"/>
            <a:r>
              <a:rPr lang="en-US" dirty="0">
                <a:solidFill>
                  <a:schemeClr val="bg1"/>
                </a:solidFill>
              </a:rPr>
              <a:t>Load Balancer</a:t>
            </a:r>
          </a:p>
        </p:txBody>
      </p:sp>
      <p:sp>
        <p:nvSpPr>
          <p:cNvPr id="21" name="TextBox 20">
            <a:extLst>
              <a:ext uri="{FF2B5EF4-FFF2-40B4-BE49-F238E27FC236}">
                <a16:creationId xmlns:a16="http://schemas.microsoft.com/office/drawing/2014/main" id="{F5C0889D-8531-4538-ABA0-9D7C9734E6A6}"/>
              </a:ext>
            </a:extLst>
          </p:cNvPr>
          <p:cNvSpPr txBox="1"/>
          <p:nvPr/>
        </p:nvSpPr>
        <p:spPr>
          <a:xfrm>
            <a:off x="4385904" y="4446758"/>
            <a:ext cx="2600028" cy="1703070"/>
          </a:xfrm>
          <a:prstGeom prst="rect">
            <a:avLst/>
          </a:prstGeom>
          <a:solidFill>
            <a:srgbClr val="A2BB0A"/>
          </a:solidFill>
        </p:spPr>
        <p:txBody>
          <a:bodyPr wrap="square" rtlCol="0" anchor="ctr">
            <a:noAutofit/>
          </a:bodyPr>
          <a:lstStyle/>
          <a:p>
            <a:pPr algn="ctr"/>
            <a:r>
              <a:rPr lang="en-US" dirty="0">
                <a:solidFill>
                  <a:schemeClr val="bg1"/>
                </a:solidFill>
              </a:rPr>
              <a:t>Application Server</a:t>
            </a:r>
          </a:p>
        </p:txBody>
      </p:sp>
      <p:sp>
        <p:nvSpPr>
          <p:cNvPr id="23" name="TextBox 22">
            <a:extLst>
              <a:ext uri="{FF2B5EF4-FFF2-40B4-BE49-F238E27FC236}">
                <a16:creationId xmlns:a16="http://schemas.microsoft.com/office/drawing/2014/main" id="{E72BA2B6-6931-418C-97C2-D8E41B042421}"/>
              </a:ext>
            </a:extLst>
          </p:cNvPr>
          <p:cNvSpPr txBox="1"/>
          <p:nvPr/>
        </p:nvSpPr>
        <p:spPr>
          <a:xfrm>
            <a:off x="7847954" y="4446758"/>
            <a:ext cx="2600028" cy="1703070"/>
          </a:xfrm>
          <a:prstGeom prst="rect">
            <a:avLst/>
          </a:prstGeom>
          <a:solidFill>
            <a:srgbClr val="A2BB0A"/>
          </a:solidFill>
        </p:spPr>
        <p:txBody>
          <a:bodyPr wrap="square" rtlCol="0" anchor="ctr">
            <a:noAutofit/>
          </a:bodyPr>
          <a:lstStyle/>
          <a:p>
            <a:pPr algn="ctr"/>
            <a:r>
              <a:rPr lang="en-US" dirty="0">
                <a:solidFill>
                  <a:schemeClr val="bg1"/>
                </a:solidFill>
              </a:rPr>
              <a:t>Application Server</a:t>
            </a:r>
          </a:p>
        </p:txBody>
      </p:sp>
      <p:sp>
        <p:nvSpPr>
          <p:cNvPr id="24" name="TextBox 23">
            <a:extLst>
              <a:ext uri="{FF2B5EF4-FFF2-40B4-BE49-F238E27FC236}">
                <a16:creationId xmlns:a16="http://schemas.microsoft.com/office/drawing/2014/main" id="{EF58B9B4-E53D-4919-8077-117528301091}"/>
              </a:ext>
            </a:extLst>
          </p:cNvPr>
          <p:cNvSpPr txBox="1"/>
          <p:nvPr/>
        </p:nvSpPr>
        <p:spPr>
          <a:xfrm>
            <a:off x="11310006" y="4446758"/>
            <a:ext cx="2600028" cy="1703070"/>
          </a:xfrm>
          <a:prstGeom prst="rect">
            <a:avLst/>
          </a:prstGeom>
          <a:solidFill>
            <a:srgbClr val="A2BB0A"/>
          </a:solidFill>
        </p:spPr>
        <p:txBody>
          <a:bodyPr wrap="square" rtlCol="0" anchor="ctr">
            <a:noAutofit/>
          </a:bodyPr>
          <a:lstStyle/>
          <a:p>
            <a:pPr algn="ctr"/>
            <a:r>
              <a:rPr lang="en-US" dirty="0">
                <a:solidFill>
                  <a:schemeClr val="bg1"/>
                </a:solidFill>
              </a:rPr>
              <a:t>Application Server</a:t>
            </a:r>
          </a:p>
        </p:txBody>
      </p:sp>
      <p:sp>
        <p:nvSpPr>
          <p:cNvPr id="25" name="TextBox 24">
            <a:extLst>
              <a:ext uri="{FF2B5EF4-FFF2-40B4-BE49-F238E27FC236}">
                <a16:creationId xmlns:a16="http://schemas.microsoft.com/office/drawing/2014/main" id="{580E87E0-90A7-43CF-BCED-5AFE88A7C649}"/>
              </a:ext>
            </a:extLst>
          </p:cNvPr>
          <p:cNvSpPr txBox="1"/>
          <p:nvPr/>
        </p:nvSpPr>
        <p:spPr>
          <a:xfrm>
            <a:off x="4385904" y="6784828"/>
            <a:ext cx="9524130" cy="1703070"/>
          </a:xfrm>
          <a:prstGeom prst="rect">
            <a:avLst/>
          </a:prstGeom>
          <a:solidFill>
            <a:srgbClr val="005596"/>
          </a:solidFill>
        </p:spPr>
        <p:txBody>
          <a:bodyPr wrap="square" rtlCol="0" anchor="ctr">
            <a:noAutofit/>
          </a:bodyPr>
          <a:lstStyle/>
          <a:p>
            <a:pPr algn="ctr"/>
            <a:r>
              <a:rPr lang="en-US" dirty="0">
                <a:solidFill>
                  <a:schemeClr val="bg1"/>
                </a:solidFill>
              </a:rPr>
              <a:t>Database</a:t>
            </a:r>
          </a:p>
        </p:txBody>
      </p:sp>
      <p:cxnSp>
        <p:nvCxnSpPr>
          <p:cNvPr id="27" name="Straight Arrow Connector 26">
            <a:extLst>
              <a:ext uri="{FF2B5EF4-FFF2-40B4-BE49-F238E27FC236}">
                <a16:creationId xmlns:a16="http://schemas.microsoft.com/office/drawing/2014/main" id="{F5E4DC16-6B90-436F-A978-90A9222F508F}"/>
              </a:ext>
            </a:extLst>
          </p:cNvPr>
          <p:cNvCxnSpPr/>
          <p:nvPr/>
        </p:nvCxnSpPr>
        <p:spPr>
          <a:xfrm>
            <a:off x="4385904" y="6349512"/>
            <a:ext cx="9524130" cy="0"/>
          </a:xfrm>
          <a:prstGeom prst="straightConnector1">
            <a:avLst/>
          </a:prstGeom>
          <a:ln w="76200">
            <a:solidFill>
              <a:srgbClr val="F188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879A8168-B238-44C9-898F-385841EDDF7B}"/>
              </a:ext>
            </a:extLst>
          </p:cNvPr>
          <p:cNvSpPr txBox="1"/>
          <p:nvPr/>
        </p:nvSpPr>
        <p:spPr>
          <a:xfrm>
            <a:off x="3968750" y="3951117"/>
            <a:ext cx="2647948" cy="400110"/>
          </a:xfrm>
          <a:prstGeom prst="rect">
            <a:avLst/>
          </a:prstGeom>
          <a:noFill/>
        </p:spPr>
        <p:txBody>
          <a:bodyPr wrap="square" rtlCol="0">
            <a:spAutoFit/>
          </a:bodyPr>
          <a:lstStyle/>
          <a:p>
            <a:r>
              <a:rPr lang="en-US" sz="2000" dirty="0"/>
              <a:t>Autoscaling Group</a:t>
            </a:r>
          </a:p>
        </p:txBody>
      </p:sp>
    </p:spTree>
    <p:extLst>
      <p:ext uri="{BB962C8B-B14F-4D97-AF65-F5344CB8AC3E}">
        <p14:creationId xmlns:p14="http://schemas.microsoft.com/office/powerpoint/2010/main" val="19156435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D25DF63-F1F5-47DE-90E5-1C696E4A756F}"/>
              </a:ext>
            </a:extLst>
          </p:cNvPr>
          <p:cNvSpPr>
            <a:spLocks noGrp="1"/>
          </p:cNvSpPr>
          <p:nvPr>
            <p:ph type="title"/>
          </p:nvPr>
        </p:nvSpPr>
        <p:spPr/>
        <p:txBody>
          <a:bodyPr/>
          <a:lstStyle/>
          <a:p>
            <a:r>
              <a:rPr lang="en-US" dirty="0"/>
              <a:t>7. Network Configuration</a:t>
            </a:r>
          </a:p>
        </p:txBody>
      </p:sp>
      <p:sp>
        <p:nvSpPr>
          <p:cNvPr id="2" name="TextBox 1">
            <a:extLst>
              <a:ext uri="{FF2B5EF4-FFF2-40B4-BE49-F238E27FC236}">
                <a16:creationId xmlns:a16="http://schemas.microsoft.com/office/drawing/2014/main" id="{AFA78A9F-F9D3-4FB5-A816-07FEAE71F7C3}"/>
              </a:ext>
            </a:extLst>
          </p:cNvPr>
          <p:cNvSpPr txBox="1"/>
          <p:nvPr/>
        </p:nvSpPr>
        <p:spPr>
          <a:xfrm>
            <a:off x="3968750" y="2768599"/>
            <a:ext cx="10344150" cy="5181601"/>
          </a:xfrm>
          <a:prstGeom prst="rect">
            <a:avLst/>
          </a:prstGeom>
          <a:noFill/>
          <a:ln w="57150">
            <a:solidFill>
              <a:srgbClr val="F18800"/>
            </a:solidFill>
            <a:prstDash val="dash"/>
          </a:ln>
        </p:spPr>
        <p:txBody>
          <a:bodyPr wrap="square" rtlCol="0">
            <a:noAutofit/>
          </a:bodyPr>
          <a:lstStyle/>
          <a:p>
            <a:endParaRPr lang="en-US" dirty="0"/>
          </a:p>
        </p:txBody>
      </p:sp>
      <p:sp>
        <p:nvSpPr>
          <p:cNvPr id="4" name="TextBox 3">
            <a:extLst>
              <a:ext uri="{FF2B5EF4-FFF2-40B4-BE49-F238E27FC236}">
                <a16:creationId xmlns:a16="http://schemas.microsoft.com/office/drawing/2014/main" id="{4FB47250-6F1D-4DBC-BA66-9E2386747AF5}"/>
              </a:ext>
            </a:extLst>
          </p:cNvPr>
          <p:cNvSpPr txBox="1"/>
          <p:nvPr/>
        </p:nvSpPr>
        <p:spPr>
          <a:xfrm>
            <a:off x="3913186" y="7467201"/>
            <a:ext cx="10329862" cy="400110"/>
          </a:xfrm>
          <a:prstGeom prst="rect">
            <a:avLst/>
          </a:prstGeom>
          <a:noFill/>
        </p:spPr>
        <p:txBody>
          <a:bodyPr wrap="square" rtlCol="0">
            <a:spAutoFit/>
          </a:bodyPr>
          <a:lstStyle/>
          <a:p>
            <a:pPr algn="ctr"/>
            <a:r>
              <a:rPr lang="en-US" sz="2000" dirty="0"/>
              <a:t>Application</a:t>
            </a:r>
          </a:p>
        </p:txBody>
      </p:sp>
      <p:cxnSp>
        <p:nvCxnSpPr>
          <p:cNvPr id="31" name="Straight Arrow Connector 30">
            <a:extLst>
              <a:ext uri="{FF2B5EF4-FFF2-40B4-BE49-F238E27FC236}">
                <a16:creationId xmlns:a16="http://schemas.microsoft.com/office/drawing/2014/main" id="{25C45E60-5E10-48FB-94F0-425A0B97C817}"/>
              </a:ext>
            </a:extLst>
          </p:cNvPr>
          <p:cNvCxnSpPr>
            <a:cxnSpLocks/>
            <a:stCxn id="6" idx="0"/>
            <a:endCxn id="5" idx="2"/>
          </p:cNvCxnSpPr>
          <p:nvPr/>
        </p:nvCxnSpPr>
        <p:spPr>
          <a:xfrm flipV="1">
            <a:off x="6392068" y="4718485"/>
            <a:ext cx="2686050" cy="798830"/>
          </a:xfrm>
          <a:prstGeom prst="straightConnector1">
            <a:avLst/>
          </a:prstGeom>
          <a:ln w="76200">
            <a:solidFill>
              <a:srgbClr val="F188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56140194-4FDC-4837-8150-38E2F499C613}"/>
              </a:ext>
            </a:extLst>
          </p:cNvPr>
          <p:cNvCxnSpPr>
            <a:cxnSpLocks/>
            <a:stCxn id="7" idx="0"/>
            <a:endCxn id="5" idx="2"/>
          </p:cNvCxnSpPr>
          <p:nvPr/>
        </p:nvCxnSpPr>
        <p:spPr>
          <a:xfrm flipH="1" flipV="1">
            <a:off x="9078118" y="4718485"/>
            <a:ext cx="2743200" cy="798830"/>
          </a:xfrm>
          <a:prstGeom prst="straightConnector1">
            <a:avLst/>
          </a:prstGeom>
          <a:ln w="76200">
            <a:solidFill>
              <a:srgbClr val="F1880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605CBEC0-6312-416A-83B7-F71DD0227B84}"/>
              </a:ext>
            </a:extLst>
          </p:cNvPr>
          <p:cNvSpPr txBox="1"/>
          <p:nvPr/>
        </p:nvSpPr>
        <p:spPr>
          <a:xfrm>
            <a:off x="6916081" y="3015415"/>
            <a:ext cx="4324073" cy="1703070"/>
          </a:xfrm>
          <a:prstGeom prst="rect">
            <a:avLst/>
          </a:prstGeom>
          <a:solidFill>
            <a:srgbClr val="005596"/>
          </a:solidFill>
        </p:spPr>
        <p:txBody>
          <a:bodyPr wrap="square" rtlCol="0" anchor="ctr">
            <a:noAutofit/>
          </a:bodyPr>
          <a:lstStyle/>
          <a:p>
            <a:pPr algn="ctr"/>
            <a:r>
              <a:rPr lang="en-US" dirty="0">
                <a:solidFill>
                  <a:schemeClr val="bg1"/>
                </a:solidFill>
              </a:rPr>
              <a:t>HTTP</a:t>
            </a:r>
          </a:p>
        </p:txBody>
      </p:sp>
      <p:sp>
        <p:nvSpPr>
          <p:cNvPr id="6" name="TextBox 5">
            <a:extLst>
              <a:ext uri="{FF2B5EF4-FFF2-40B4-BE49-F238E27FC236}">
                <a16:creationId xmlns:a16="http://schemas.microsoft.com/office/drawing/2014/main" id="{18F8BAF2-1DCB-4C7F-BBE5-4113670CC3B8}"/>
              </a:ext>
            </a:extLst>
          </p:cNvPr>
          <p:cNvSpPr txBox="1"/>
          <p:nvPr/>
        </p:nvSpPr>
        <p:spPr>
          <a:xfrm>
            <a:off x="4230031" y="5517315"/>
            <a:ext cx="4324073" cy="1703070"/>
          </a:xfrm>
          <a:prstGeom prst="rect">
            <a:avLst/>
          </a:prstGeom>
          <a:solidFill>
            <a:srgbClr val="005596"/>
          </a:solidFill>
        </p:spPr>
        <p:txBody>
          <a:bodyPr wrap="square" rtlCol="0" anchor="ctr">
            <a:noAutofit/>
          </a:bodyPr>
          <a:lstStyle/>
          <a:p>
            <a:pPr algn="ctr"/>
            <a:r>
              <a:rPr lang="en-US" dirty="0">
                <a:solidFill>
                  <a:schemeClr val="bg1"/>
                </a:solidFill>
              </a:rPr>
              <a:t>Other Components</a:t>
            </a:r>
          </a:p>
        </p:txBody>
      </p:sp>
      <p:sp>
        <p:nvSpPr>
          <p:cNvPr id="7" name="TextBox 6">
            <a:extLst>
              <a:ext uri="{FF2B5EF4-FFF2-40B4-BE49-F238E27FC236}">
                <a16:creationId xmlns:a16="http://schemas.microsoft.com/office/drawing/2014/main" id="{14CA230E-93EC-4BB3-8F39-A8E7EBF6735C}"/>
              </a:ext>
            </a:extLst>
          </p:cNvPr>
          <p:cNvSpPr txBox="1"/>
          <p:nvPr/>
        </p:nvSpPr>
        <p:spPr>
          <a:xfrm>
            <a:off x="9659281" y="5517315"/>
            <a:ext cx="4324073" cy="1703070"/>
          </a:xfrm>
          <a:prstGeom prst="rect">
            <a:avLst/>
          </a:prstGeom>
          <a:solidFill>
            <a:srgbClr val="005596"/>
          </a:solidFill>
        </p:spPr>
        <p:txBody>
          <a:bodyPr wrap="square" rtlCol="0" anchor="ctr">
            <a:noAutofit/>
          </a:bodyPr>
          <a:lstStyle/>
          <a:p>
            <a:pPr algn="ctr"/>
            <a:r>
              <a:rPr lang="en-US" dirty="0">
                <a:solidFill>
                  <a:schemeClr val="bg1"/>
                </a:solidFill>
              </a:rPr>
              <a:t>Other Components</a:t>
            </a:r>
          </a:p>
        </p:txBody>
      </p:sp>
    </p:spTree>
    <p:extLst>
      <p:ext uri="{BB962C8B-B14F-4D97-AF65-F5344CB8AC3E}">
        <p14:creationId xmlns:p14="http://schemas.microsoft.com/office/powerpoint/2010/main" val="30095281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D25DF63-F1F5-47DE-90E5-1C696E4A756F}"/>
              </a:ext>
            </a:extLst>
          </p:cNvPr>
          <p:cNvSpPr>
            <a:spLocks noGrp="1"/>
          </p:cNvSpPr>
          <p:nvPr>
            <p:ph type="title"/>
          </p:nvPr>
        </p:nvSpPr>
        <p:spPr/>
        <p:txBody>
          <a:bodyPr/>
          <a:lstStyle/>
          <a:p>
            <a:r>
              <a:rPr lang="en-US" dirty="0"/>
              <a:t>8. Process Handling</a:t>
            </a:r>
          </a:p>
        </p:txBody>
      </p:sp>
      <p:grpSp>
        <p:nvGrpSpPr>
          <p:cNvPr id="13" name="Group 12">
            <a:extLst>
              <a:ext uri="{FF2B5EF4-FFF2-40B4-BE49-F238E27FC236}">
                <a16:creationId xmlns:a16="http://schemas.microsoft.com/office/drawing/2014/main" id="{569011E5-A8AB-4EC2-A9C4-B65DD20D5030}"/>
              </a:ext>
            </a:extLst>
          </p:cNvPr>
          <p:cNvGrpSpPr/>
          <p:nvPr/>
        </p:nvGrpSpPr>
        <p:grpSpPr>
          <a:xfrm>
            <a:off x="4751229" y="2981007"/>
            <a:ext cx="8793480" cy="4328160"/>
            <a:chOff x="4632960" y="2910840"/>
            <a:chExt cx="8793480" cy="4328160"/>
          </a:xfrm>
        </p:grpSpPr>
        <p:cxnSp>
          <p:nvCxnSpPr>
            <p:cNvPr id="9" name="Straight Arrow Connector 8">
              <a:extLst>
                <a:ext uri="{FF2B5EF4-FFF2-40B4-BE49-F238E27FC236}">
                  <a16:creationId xmlns:a16="http://schemas.microsoft.com/office/drawing/2014/main" id="{CB918A8B-1EB6-4E00-93B6-96815B85AB74}"/>
                </a:ext>
              </a:extLst>
            </p:cNvPr>
            <p:cNvCxnSpPr/>
            <p:nvPr/>
          </p:nvCxnSpPr>
          <p:spPr>
            <a:xfrm flipV="1">
              <a:off x="4632960" y="2910840"/>
              <a:ext cx="0" cy="4328160"/>
            </a:xfrm>
            <a:prstGeom prst="straightConnector1">
              <a:avLst/>
            </a:prstGeom>
            <a:ln w="76200" cap="rnd">
              <a:solidFill>
                <a:srgbClr val="40404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97DDC1C0-DCBF-4F4E-808B-420B8AB5A04A}"/>
                </a:ext>
              </a:extLst>
            </p:cNvPr>
            <p:cNvCxnSpPr>
              <a:cxnSpLocks/>
            </p:cNvCxnSpPr>
            <p:nvPr/>
          </p:nvCxnSpPr>
          <p:spPr>
            <a:xfrm>
              <a:off x="4632960" y="7239000"/>
              <a:ext cx="8793480" cy="0"/>
            </a:xfrm>
            <a:prstGeom prst="straightConnector1">
              <a:avLst/>
            </a:prstGeom>
            <a:ln w="76200" cap="rnd">
              <a:solidFill>
                <a:srgbClr val="404040"/>
              </a:solidFill>
              <a:tailEnd type="triangle"/>
            </a:ln>
          </p:spPr>
          <p:style>
            <a:lnRef idx="1">
              <a:schemeClr val="accent1"/>
            </a:lnRef>
            <a:fillRef idx="0">
              <a:schemeClr val="accent1"/>
            </a:fillRef>
            <a:effectRef idx="0">
              <a:schemeClr val="accent1"/>
            </a:effectRef>
            <a:fontRef idx="minor">
              <a:schemeClr val="tx1"/>
            </a:fontRef>
          </p:style>
        </p:cxnSp>
      </p:grpSp>
      <p:sp>
        <p:nvSpPr>
          <p:cNvPr id="14" name="TextBox 13">
            <a:extLst>
              <a:ext uri="{FF2B5EF4-FFF2-40B4-BE49-F238E27FC236}">
                <a16:creationId xmlns:a16="http://schemas.microsoft.com/office/drawing/2014/main" id="{FBBDBAFF-E70A-4865-AD1E-A7961FAEF6FF}"/>
              </a:ext>
            </a:extLst>
          </p:cNvPr>
          <p:cNvSpPr txBox="1"/>
          <p:nvPr/>
        </p:nvSpPr>
        <p:spPr>
          <a:xfrm>
            <a:off x="4959350" y="6626028"/>
            <a:ext cx="1854196" cy="498278"/>
          </a:xfrm>
          <a:prstGeom prst="rect">
            <a:avLst/>
          </a:prstGeom>
          <a:noFill/>
          <a:ln w="38100">
            <a:solidFill>
              <a:srgbClr val="005596"/>
            </a:solidFill>
          </a:ln>
        </p:spPr>
        <p:txBody>
          <a:bodyPr wrap="square" rtlCol="0">
            <a:spAutoFit/>
          </a:bodyPr>
          <a:lstStyle/>
          <a:p>
            <a:pPr algn="ctr"/>
            <a:r>
              <a:rPr lang="en-US" dirty="0"/>
              <a:t>Web.1</a:t>
            </a:r>
          </a:p>
        </p:txBody>
      </p:sp>
      <p:sp>
        <p:nvSpPr>
          <p:cNvPr id="15" name="TextBox 14">
            <a:extLst>
              <a:ext uri="{FF2B5EF4-FFF2-40B4-BE49-F238E27FC236}">
                <a16:creationId xmlns:a16="http://schemas.microsoft.com/office/drawing/2014/main" id="{36311C68-97C2-4BAE-9B52-12D406506FE9}"/>
              </a:ext>
            </a:extLst>
          </p:cNvPr>
          <p:cNvSpPr txBox="1"/>
          <p:nvPr/>
        </p:nvSpPr>
        <p:spPr>
          <a:xfrm>
            <a:off x="4959350" y="6035320"/>
            <a:ext cx="1854196" cy="498278"/>
          </a:xfrm>
          <a:prstGeom prst="rect">
            <a:avLst/>
          </a:prstGeom>
          <a:noFill/>
          <a:ln w="38100">
            <a:solidFill>
              <a:srgbClr val="005596"/>
            </a:solidFill>
          </a:ln>
        </p:spPr>
        <p:txBody>
          <a:bodyPr wrap="square" rtlCol="0">
            <a:spAutoFit/>
          </a:bodyPr>
          <a:lstStyle/>
          <a:p>
            <a:pPr algn="ctr"/>
            <a:r>
              <a:rPr lang="en-US" dirty="0"/>
              <a:t>Web.2</a:t>
            </a:r>
          </a:p>
        </p:txBody>
      </p:sp>
      <p:sp>
        <p:nvSpPr>
          <p:cNvPr id="16" name="TextBox 15">
            <a:extLst>
              <a:ext uri="{FF2B5EF4-FFF2-40B4-BE49-F238E27FC236}">
                <a16:creationId xmlns:a16="http://schemas.microsoft.com/office/drawing/2014/main" id="{51A3CAA5-738C-4E7A-AEAD-6475EE48BFBF}"/>
              </a:ext>
            </a:extLst>
          </p:cNvPr>
          <p:cNvSpPr txBox="1"/>
          <p:nvPr/>
        </p:nvSpPr>
        <p:spPr>
          <a:xfrm>
            <a:off x="4959350" y="5444612"/>
            <a:ext cx="1854196" cy="498278"/>
          </a:xfrm>
          <a:prstGeom prst="rect">
            <a:avLst/>
          </a:prstGeom>
          <a:noFill/>
          <a:ln w="38100">
            <a:solidFill>
              <a:srgbClr val="005596"/>
            </a:solidFill>
          </a:ln>
        </p:spPr>
        <p:txBody>
          <a:bodyPr wrap="square" rtlCol="0">
            <a:spAutoFit/>
          </a:bodyPr>
          <a:lstStyle/>
          <a:p>
            <a:pPr algn="ctr"/>
            <a:r>
              <a:rPr lang="en-US" dirty="0"/>
              <a:t>Web.3</a:t>
            </a:r>
          </a:p>
        </p:txBody>
      </p:sp>
      <p:sp>
        <p:nvSpPr>
          <p:cNvPr id="18" name="TextBox 17">
            <a:extLst>
              <a:ext uri="{FF2B5EF4-FFF2-40B4-BE49-F238E27FC236}">
                <a16:creationId xmlns:a16="http://schemas.microsoft.com/office/drawing/2014/main" id="{708E9EC6-1066-4362-80B7-2D9F5B75227D}"/>
              </a:ext>
            </a:extLst>
          </p:cNvPr>
          <p:cNvSpPr txBox="1"/>
          <p:nvPr/>
        </p:nvSpPr>
        <p:spPr>
          <a:xfrm>
            <a:off x="6927850" y="6626028"/>
            <a:ext cx="1854196" cy="498278"/>
          </a:xfrm>
          <a:prstGeom prst="rect">
            <a:avLst/>
          </a:prstGeom>
          <a:noFill/>
          <a:ln w="38100">
            <a:solidFill>
              <a:srgbClr val="005596"/>
            </a:solidFill>
          </a:ln>
        </p:spPr>
        <p:txBody>
          <a:bodyPr wrap="square" rtlCol="0">
            <a:spAutoFit/>
          </a:bodyPr>
          <a:lstStyle/>
          <a:p>
            <a:pPr algn="ctr"/>
            <a:r>
              <a:rPr lang="en-US" dirty="0"/>
              <a:t>Worker.1</a:t>
            </a:r>
          </a:p>
        </p:txBody>
      </p:sp>
      <p:sp>
        <p:nvSpPr>
          <p:cNvPr id="20" name="TextBox 19">
            <a:extLst>
              <a:ext uri="{FF2B5EF4-FFF2-40B4-BE49-F238E27FC236}">
                <a16:creationId xmlns:a16="http://schemas.microsoft.com/office/drawing/2014/main" id="{1D95FF05-2C64-4196-AA52-1B80AB94B99C}"/>
              </a:ext>
            </a:extLst>
          </p:cNvPr>
          <p:cNvSpPr txBox="1"/>
          <p:nvPr/>
        </p:nvSpPr>
        <p:spPr>
          <a:xfrm>
            <a:off x="6927850" y="6035320"/>
            <a:ext cx="1854196" cy="498278"/>
          </a:xfrm>
          <a:prstGeom prst="rect">
            <a:avLst/>
          </a:prstGeom>
          <a:noFill/>
          <a:ln w="38100">
            <a:solidFill>
              <a:srgbClr val="005596"/>
            </a:solidFill>
          </a:ln>
        </p:spPr>
        <p:txBody>
          <a:bodyPr wrap="square" rtlCol="0">
            <a:spAutoFit/>
          </a:bodyPr>
          <a:lstStyle/>
          <a:p>
            <a:pPr algn="ctr"/>
            <a:r>
              <a:rPr lang="en-US" dirty="0"/>
              <a:t>Worker.2</a:t>
            </a:r>
          </a:p>
        </p:txBody>
      </p:sp>
      <p:sp>
        <p:nvSpPr>
          <p:cNvPr id="22" name="TextBox 21">
            <a:extLst>
              <a:ext uri="{FF2B5EF4-FFF2-40B4-BE49-F238E27FC236}">
                <a16:creationId xmlns:a16="http://schemas.microsoft.com/office/drawing/2014/main" id="{2E64B3EA-AB36-41C8-949F-8CCC43CEBC8E}"/>
              </a:ext>
            </a:extLst>
          </p:cNvPr>
          <p:cNvSpPr txBox="1"/>
          <p:nvPr/>
        </p:nvSpPr>
        <p:spPr>
          <a:xfrm>
            <a:off x="6927850" y="5444612"/>
            <a:ext cx="1854196" cy="498278"/>
          </a:xfrm>
          <a:prstGeom prst="rect">
            <a:avLst/>
          </a:prstGeom>
          <a:noFill/>
          <a:ln w="38100">
            <a:solidFill>
              <a:srgbClr val="005596"/>
            </a:solidFill>
          </a:ln>
        </p:spPr>
        <p:txBody>
          <a:bodyPr wrap="square" rtlCol="0">
            <a:spAutoFit/>
          </a:bodyPr>
          <a:lstStyle/>
          <a:p>
            <a:pPr algn="ctr"/>
            <a:r>
              <a:rPr lang="en-US" dirty="0"/>
              <a:t>Worker.3</a:t>
            </a:r>
          </a:p>
        </p:txBody>
      </p:sp>
      <p:sp>
        <p:nvSpPr>
          <p:cNvPr id="24" name="TextBox 23">
            <a:extLst>
              <a:ext uri="{FF2B5EF4-FFF2-40B4-BE49-F238E27FC236}">
                <a16:creationId xmlns:a16="http://schemas.microsoft.com/office/drawing/2014/main" id="{30EC6EC3-2E5A-40FF-9DBD-844D69375190}"/>
              </a:ext>
            </a:extLst>
          </p:cNvPr>
          <p:cNvSpPr txBox="1"/>
          <p:nvPr/>
        </p:nvSpPr>
        <p:spPr>
          <a:xfrm>
            <a:off x="6927850" y="4853904"/>
            <a:ext cx="1854196" cy="498278"/>
          </a:xfrm>
          <a:prstGeom prst="rect">
            <a:avLst/>
          </a:prstGeom>
          <a:noFill/>
          <a:ln w="38100">
            <a:solidFill>
              <a:srgbClr val="005596"/>
            </a:solidFill>
          </a:ln>
        </p:spPr>
        <p:txBody>
          <a:bodyPr wrap="square" rtlCol="0">
            <a:spAutoFit/>
          </a:bodyPr>
          <a:lstStyle/>
          <a:p>
            <a:pPr algn="ctr"/>
            <a:r>
              <a:rPr lang="en-US" dirty="0"/>
              <a:t>Worker.4</a:t>
            </a:r>
          </a:p>
        </p:txBody>
      </p:sp>
      <p:sp>
        <p:nvSpPr>
          <p:cNvPr id="26" name="TextBox 25">
            <a:extLst>
              <a:ext uri="{FF2B5EF4-FFF2-40B4-BE49-F238E27FC236}">
                <a16:creationId xmlns:a16="http://schemas.microsoft.com/office/drawing/2014/main" id="{A4C09E65-91FD-4B49-9D2F-BD72A689B316}"/>
              </a:ext>
            </a:extLst>
          </p:cNvPr>
          <p:cNvSpPr txBox="1"/>
          <p:nvPr/>
        </p:nvSpPr>
        <p:spPr>
          <a:xfrm>
            <a:off x="6927850" y="4263196"/>
            <a:ext cx="1854196" cy="498278"/>
          </a:xfrm>
          <a:prstGeom prst="rect">
            <a:avLst/>
          </a:prstGeom>
          <a:noFill/>
          <a:ln w="38100">
            <a:solidFill>
              <a:srgbClr val="005596"/>
            </a:solidFill>
          </a:ln>
        </p:spPr>
        <p:txBody>
          <a:bodyPr wrap="square" rtlCol="0">
            <a:spAutoFit/>
          </a:bodyPr>
          <a:lstStyle/>
          <a:p>
            <a:pPr algn="ctr"/>
            <a:r>
              <a:rPr lang="en-US" dirty="0"/>
              <a:t>Worker.5</a:t>
            </a:r>
          </a:p>
        </p:txBody>
      </p:sp>
      <p:sp>
        <p:nvSpPr>
          <p:cNvPr id="28" name="TextBox 27">
            <a:extLst>
              <a:ext uri="{FF2B5EF4-FFF2-40B4-BE49-F238E27FC236}">
                <a16:creationId xmlns:a16="http://schemas.microsoft.com/office/drawing/2014/main" id="{0B9005D3-1F1A-48F7-B0C4-6DB6CD738F3F}"/>
              </a:ext>
            </a:extLst>
          </p:cNvPr>
          <p:cNvSpPr txBox="1"/>
          <p:nvPr/>
        </p:nvSpPr>
        <p:spPr>
          <a:xfrm>
            <a:off x="4160618" y="5194736"/>
            <a:ext cx="590611" cy="998030"/>
          </a:xfrm>
          <a:prstGeom prst="rect">
            <a:avLst/>
          </a:prstGeom>
          <a:noFill/>
        </p:spPr>
        <p:txBody>
          <a:bodyPr vert="vert270" wrap="none" rtlCol="0">
            <a:spAutoFit/>
          </a:bodyPr>
          <a:lstStyle/>
          <a:p>
            <a:r>
              <a:rPr lang="en-US" dirty="0"/>
              <a:t>Scale</a:t>
            </a:r>
          </a:p>
        </p:txBody>
      </p:sp>
      <p:sp>
        <p:nvSpPr>
          <p:cNvPr id="30" name="TextBox 29">
            <a:extLst>
              <a:ext uri="{FF2B5EF4-FFF2-40B4-BE49-F238E27FC236}">
                <a16:creationId xmlns:a16="http://schemas.microsoft.com/office/drawing/2014/main" id="{C8EFAA40-BC97-4255-A4E7-238E17422249}"/>
              </a:ext>
            </a:extLst>
          </p:cNvPr>
          <p:cNvSpPr txBox="1"/>
          <p:nvPr/>
        </p:nvSpPr>
        <p:spPr>
          <a:xfrm>
            <a:off x="5652180" y="7357282"/>
            <a:ext cx="2551339" cy="498278"/>
          </a:xfrm>
          <a:prstGeom prst="rect">
            <a:avLst/>
          </a:prstGeom>
          <a:noFill/>
        </p:spPr>
        <p:txBody>
          <a:bodyPr vert="horz" wrap="none" rtlCol="0">
            <a:spAutoFit/>
          </a:bodyPr>
          <a:lstStyle/>
          <a:p>
            <a:r>
              <a:rPr lang="en-US" dirty="0"/>
              <a:t>Process Types</a:t>
            </a:r>
          </a:p>
        </p:txBody>
      </p:sp>
    </p:spTree>
    <p:extLst>
      <p:ext uri="{BB962C8B-B14F-4D97-AF65-F5344CB8AC3E}">
        <p14:creationId xmlns:p14="http://schemas.microsoft.com/office/powerpoint/2010/main" val="33087696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D25DF63-F1F5-47DE-90E5-1C696E4A756F}"/>
              </a:ext>
            </a:extLst>
          </p:cNvPr>
          <p:cNvSpPr>
            <a:spLocks noGrp="1"/>
          </p:cNvSpPr>
          <p:nvPr>
            <p:ph type="title"/>
          </p:nvPr>
        </p:nvSpPr>
        <p:spPr/>
        <p:txBody>
          <a:bodyPr/>
          <a:lstStyle/>
          <a:p>
            <a:r>
              <a:rPr lang="en-US" dirty="0"/>
              <a:t>9. Disposability</a:t>
            </a:r>
          </a:p>
        </p:txBody>
      </p:sp>
      <p:sp>
        <p:nvSpPr>
          <p:cNvPr id="4" name="Text Placeholder 3">
            <a:extLst>
              <a:ext uri="{FF2B5EF4-FFF2-40B4-BE49-F238E27FC236}">
                <a16:creationId xmlns:a16="http://schemas.microsoft.com/office/drawing/2014/main" id="{C036829A-5BF2-442A-BD68-0B9DBA53C847}"/>
              </a:ext>
            </a:extLst>
          </p:cNvPr>
          <p:cNvSpPr>
            <a:spLocks noGrp="1"/>
          </p:cNvSpPr>
          <p:nvPr>
            <p:ph type="body" sz="quarter" idx="10"/>
          </p:nvPr>
        </p:nvSpPr>
        <p:spPr>
          <a:ln>
            <a:noFill/>
          </a:ln>
        </p:spPr>
        <p:txBody>
          <a:bodyPr anchor="ctr"/>
          <a:lstStyle/>
          <a:p>
            <a:pPr algn="ctr"/>
            <a:r>
              <a:rPr lang="en-US" dirty="0">
                <a:solidFill>
                  <a:srgbClr val="005596"/>
                </a:solidFill>
              </a:rPr>
              <a:t> </a:t>
            </a:r>
            <a:r>
              <a:rPr lang="en-US" dirty="0"/>
              <a:t>Processes should start and stop quickly.</a:t>
            </a:r>
          </a:p>
        </p:txBody>
      </p:sp>
    </p:spTree>
    <p:extLst>
      <p:ext uri="{BB962C8B-B14F-4D97-AF65-F5344CB8AC3E}">
        <p14:creationId xmlns:p14="http://schemas.microsoft.com/office/powerpoint/2010/main" val="28831372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D25DF63-F1F5-47DE-90E5-1C696E4A756F}"/>
              </a:ext>
            </a:extLst>
          </p:cNvPr>
          <p:cNvSpPr>
            <a:spLocks noGrp="1"/>
          </p:cNvSpPr>
          <p:nvPr>
            <p:ph type="title"/>
          </p:nvPr>
        </p:nvSpPr>
        <p:spPr/>
        <p:txBody>
          <a:bodyPr/>
          <a:lstStyle/>
          <a:p>
            <a:r>
              <a:rPr lang="en-US" dirty="0"/>
              <a:t>10. Development/Production</a:t>
            </a:r>
          </a:p>
        </p:txBody>
      </p:sp>
      <p:sp>
        <p:nvSpPr>
          <p:cNvPr id="4" name="Text Placeholder 3">
            <a:extLst>
              <a:ext uri="{FF2B5EF4-FFF2-40B4-BE49-F238E27FC236}">
                <a16:creationId xmlns:a16="http://schemas.microsoft.com/office/drawing/2014/main" id="{C036829A-5BF2-442A-BD68-0B9DBA53C847}"/>
              </a:ext>
            </a:extLst>
          </p:cNvPr>
          <p:cNvSpPr>
            <a:spLocks noGrp="1"/>
          </p:cNvSpPr>
          <p:nvPr>
            <p:ph type="body" sz="quarter" idx="10"/>
          </p:nvPr>
        </p:nvSpPr>
        <p:spPr>
          <a:xfrm>
            <a:off x="5289743" y="1800003"/>
            <a:ext cx="7716453" cy="7331333"/>
          </a:xfrm>
          <a:ln>
            <a:noFill/>
          </a:ln>
        </p:spPr>
        <p:txBody>
          <a:bodyPr anchor="ctr"/>
          <a:lstStyle/>
          <a:p>
            <a:r>
              <a:rPr lang="en-US" dirty="0">
                <a:solidFill>
                  <a:srgbClr val="005596"/>
                </a:solidFill>
              </a:rPr>
              <a:t> </a:t>
            </a:r>
            <a:r>
              <a:rPr lang="en-US" dirty="0">
                <a:solidFill>
                  <a:srgbClr val="404040"/>
                </a:solidFill>
              </a:rPr>
              <a:t>Continuous, automatic rollout</a:t>
            </a:r>
          </a:p>
          <a:p>
            <a:r>
              <a:rPr lang="en-US" dirty="0">
                <a:solidFill>
                  <a:srgbClr val="005596"/>
                </a:solidFill>
              </a:rPr>
              <a:t> </a:t>
            </a:r>
            <a:r>
              <a:rPr lang="en-US" dirty="0">
                <a:solidFill>
                  <a:srgbClr val="404040"/>
                </a:solidFill>
              </a:rPr>
              <a:t>Smaller changesets</a:t>
            </a:r>
          </a:p>
        </p:txBody>
      </p:sp>
    </p:spTree>
    <p:extLst>
      <p:ext uri="{BB962C8B-B14F-4D97-AF65-F5344CB8AC3E}">
        <p14:creationId xmlns:p14="http://schemas.microsoft.com/office/powerpoint/2010/main" val="26761478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D25DF63-F1F5-47DE-90E5-1C696E4A756F}"/>
              </a:ext>
            </a:extLst>
          </p:cNvPr>
          <p:cNvSpPr>
            <a:spLocks noGrp="1"/>
          </p:cNvSpPr>
          <p:nvPr>
            <p:ph type="title"/>
          </p:nvPr>
        </p:nvSpPr>
        <p:spPr/>
        <p:txBody>
          <a:bodyPr/>
          <a:lstStyle/>
          <a:p>
            <a:r>
              <a:rPr lang="en-US" dirty="0"/>
              <a:t>11. Logs</a:t>
            </a:r>
          </a:p>
        </p:txBody>
      </p:sp>
      <p:sp>
        <p:nvSpPr>
          <p:cNvPr id="4" name="Text Placeholder 3">
            <a:extLst>
              <a:ext uri="{FF2B5EF4-FFF2-40B4-BE49-F238E27FC236}">
                <a16:creationId xmlns:a16="http://schemas.microsoft.com/office/drawing/2014/main" id="{C036829A-5BF2-442A-BD68-0B9DBA53C847}"/>
              </a:ext>
            </a:extLst>
          </p:cNvPr>
          <p:cNvSpPr>
            <a:spLocks noGrp="1"/>
          </p:cNvSpPr>
          <p:nvPr>
            <p:ph type="body" sz="quarter" idx="10"/>
          </p:nvPr>
        </p:nvSpPr>
        <p:spPr>
          <a:xfrm>
            <a:off x="4299143" y="1800003"/>
            <a:ext cx="9697653" cy="7331333"/>
          </a:xfrm>
          <a:ln>
            <a:noFill/>
          </a:ln>
        </p:spPr>
        <p:txBody>
          <a:bodyPr anchor="ctr"/>
          <a:lstStyle/>
          <a:p>
            <a:r>
              <a:rPr lang="en-US" dirty="0">
                <a:solidFill>
                  <a:srgbClr val="005596"/>
                </a:solidFill>
              </a:rPr>
              <a:t> </a:t>
            </a:r>
            <a:r>
              <a:rPr lang="en-US" dirty="0"/>
              <a:t>Simple logging to the standard output.</a:t>
            </a:r>
          </a:p>
          <a:p>
            <a:r>
              <a:rPr lang="en-US" dirty="0">
                <a:solidFill>
                  <a:srgbClr val="005596"/>
                </a:solidFill>
              </a:rPr>
              <a:t> </a:t>
            </a:r>
            <a:r>
              <a:rPr lang="en-US" dirty="0"/>
              <a:t>Standardized format (e.g. JSON)</a:t>
            </a:r>
          </a:p>
        </p:txBody>
      </p:sp>
    </p:spTree>
    <p:extLst>
      <p:ext uri="{BB962C8B-B14F-4D97-AF65-F5344CB8AC3E}">
        <p14:creationId xmlns:p14="http://schemas.microsoft.com/office/powerpoint/2010/main" val="17917186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D25DF63-F1F5-47DE-90E5-1C696E4A756F}"/>
              </a:ext>
            </a:extLst>
          </p:cNvPr>
          <p:cNvSpPr>
            <a:spLocks noGrp="1"/>
          </p:cNvSpPr>
          <p:nvPr>
            <p:ph type="title"/>
          </p:nvPr>
        </p:nvSpPr>
        <p:spPr/>
        <p:txBody>
          <a:bodyPr/>
          <a:lstStyle/>
          <a:p>
            <a:r>
              <a:rPr lang="en-US" dirty="0"/>
              <a:t>12. Tooling</a:t>
            </a:r>
          </a:p>
        </p:txBody>
      </p:sp>
      <p:sp>
        <p:nvSpPr>
          <p:cNvPr id="4" name="Text Placeholder 3">
            <a:extLst>
              <a:ext uri="{FF2B5EF4-FFF2-40B4-BE49-F238E27FC236}">
                <a16:creationId xmlns:a16="http://schemas.microsoft.com/office/drawing/2014/main" id="{C036829A-5BF2-442A-BD68-0B9DBA53C847}"/>
              </a:ext>
            </a:extLst>
          </p:cNvPr>
          <p:cNvSpPr>
            <a:spLocks noGrp="1"/>
          </p:cNvSpPr>
          <p:nvPr>
            <p:ph type="body" sz="quarter" idx="10"/>
          </p:nvPr>
        </p:nvSpPr>
        <p:spPr>
          <a:xfrm>
            <a:off x="4299143" y="1800003"/>
            <a:ext cx="9697653" cy="7331333"/>
          </a:xfrm>
          <a:ln>
            <a:noFill/>
          </a:ln>
        </p:spPr>
        <p:txBody>
          <a:bodyPr anchor="ctr"/>
          <a:lstStyle/>
          <a:p>
            <a:r>
              <a:rPr lang="en-US" dirty="0">
                <a:solidFill>
                  <a:srgbClr val="005596"/>
                </a:solidFill>
              </a:rPr>
              <a:t> </a:t>
            </a:r>
            <a:r>
              <a:rPr lang="en-US" dirty="0"/>
              <a:t>Tools should be runnable from the</a:t>
            </a:r>
            <a:br>
              <a:rPr lang="en-US" dirty="0"/>
            </a:br>
            <a:r>
              <a:rPr lang="en-US" dirty="0"/>
              <a:t> program directory.</a:t>
            </a:r>
          </a:p>
        </p:txBody>
      </p:sp>
    </p:spTree>
    <p:extLst>
      <p:ext uri="{BB962C8B-B14F-4D97-AF65-F5344CB8AC3E}">
        <p14:creationId xmlns:p14="http://schemas.microsoft.com/office/powerpoint/2010/main" val="37836370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D25DF63-F1F5-47DE-90E5-1C696E4A756F}"/>
              </a:ext>
            </a:extLst>
          </p:cNvPr>
          <p:cNvSpPr>
            <a:spLocks noGrp="1"/>
          </p:cNvSpPr>
          <p:nvPr>
            <p:ph type="title"/>
          </p:nvPr>
        </p:nvSpPr>
        <p:spPr/>
        <p:txBody>
          <a:bodyPr/>
          <a:lstStyle/>
          <a:p>
            <a:r>
              <a:rPr lang="en-US" dirty="0"/>
              <a:t>Additional Factors</a:t>
            </a:r>
          </a:p>
        </p:txBody>
      </p:sp>
      <p:pic>
        <p:nvPicPr>
          <p:cNvPr id="7" name="Picture 6">
            <a:extLst>
              <a:ext uri="{FF2B5EF4-FFF2-40B4-BE49-F238E27FC236}">
                <a16:creationId xmlns:a16="http://schemas.microsoft.com/office/drawing/2014/main" id="{25BB22A6-D9A5-4A82-9D9A-1D2185B3298D}"/>
              </a:ext>
            </a:extLst>
          </p:cNvPr>
          <p:cNvPicPr>
            <a:picLocks noChangeAspect="1"/>
          </p:cNvPicPr>
          <p:nvPr/>
        </p:nvPicPr>
        <p:blipFill>
          <a:blip r:embed="rId3"/>
          <a:stretch>
            <a:fillRect/>
          </a:stretch>
        </p:blipFill>
        <p:spPr>
          <a:xfrm>
            <a:off x="3572383" y="2052478"/>
            <a:ext cx="11151173" cy="6185218"/>
          </a:xfrm>
          <a:prstGeom prst="rect">
            <a:avLst/>
          </a:prstGeom>
        </p:spPr>
      </p:pic>
    </p:spTree>
    <p:extLst>
      <p:ext uri="{BB962C8B-B14F-4D97-AF65-F5344CB8AC3E}">
        <p14:creationId xmlns:p14="http://schemas.microsoft.com/office/powerpoint/2010/main" val="28820487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C6B71E3-F7CE-4892-8714-CE869FB7CBAE}"/>
              </a:ext>
            </a:extLst>
          </p:cNvPr>
          <p:cNvSpPr>
            <a:spLocks noGrp="1"/>
          </p:cNvSpPr>
          <p:nvPr>
            <p:ph type="title"/>
          </p:nvPr>
        </p:nvSpPr>
        <p:spPr/>
        <p:txBody>
          <a:bodyPr/>
          <a:lstStyle/>
          <a:p>
            <a:r>
              <a:rPr lang="de-DE" dirty="0"/>
              <a:t>Overview </a:t>
            </a:r>
            <a:endParaRPr lang="de-AT" dirty="0"/>
          </a:p>
        </p:txBody>
      </p:sp>
      <p:sp>
        <p:nvSpPr>
          <p:cNvPr id="3" name="Inhaltsplatzhalter 2">
            <a:extLst>
              <a:ext uri="{FF2B5EF4-FFF2-40B4-BE49-F238E27FC236}">
                <a16:creationId xmlns:a16="http://schemas.microsoft.com/office/drawing/2014/main" id="{67466CC1-4EE1-44AA-8CF9-5EC58DA7F30D}"/>
              </a:ext>
            </a:extLst>
          </p:cNvPr>
          <p:cNvSpPr>
            <a:spLocks noGrp="1"/>
          </p:cNvSpPr>
          <p:nvPr>
            <p:ph idx="1"/>
          </p:nvPr>
        </p:nvSpPr>
        <p:spPr/>
        <p:txBody>
          <a:bodyPr anchor="ctr">
            <a:normAutofit/>
          </a:bodyPr>
          <a:lstStyle/>
          <a:p>
            <a:pPr>
              <a:lnSpc>
                <a:spcPct val="200000"/>
              </a:lnSpc>
            </a:pPr>
            <a:r>
              <a:rPr lang="en-US" sz="2800" dirty="0"/>
              <a:t>The enemy of scalability: state</a:t>
            </a:r>
          </a:p>
          <a:p>
            <a:pPr>
              <a:lnSpc>
                <a:spcPct val="200000"/>
              </a:lnSpc>
            </a:pPr>
            <a:r>
              <a:rPr lang="de-AT" sz="2800" dirty="0"/>
              <a:t>The Twelve Factor App</a:t>
            </a:r>
          </a:p>
          <a:p>
            <a:pPr>
              <a:lnSpc>
                <a:spcPct val="200000"/>
              </a:lnSpc>
            </a:pPr>
            <a:r>
              <a:rPr lang="de-AT" sz="2800" dirty="0"/>
              <a:t>Monitoring and metrics collection</a:t>
            </a:r>
          </a:p>
          <a:p>
            <a:pPr>
              <a:lnSpc>
                <a:spcPct val="200000"/>
              </a:lnSpc>
            </a:pPr>
            <a:r>
              <a:rPr lang="de-AT" sz="2800" dirty="0"/>
              <a:t>Microservices</a:t>
            </a:r>
          </a:p>
          <a:p>
            <a:pPr>
              <a:lnSpc>
                <a:spcPct val="200000"/>
              </a:lnSpc>
            </a:pPr>
            <a:r>
              <a:rPr lang="en-US" sz="2800" dirty="0"/>
              <a:t>Service meshes, Frameworks, and Tools</a:t>
            </a:r>
            <a:endParaRPr lang="de-AT" sz="2800" dirty="0"/>
          </a:p>
        </p:txBody>
      </p:sp>
    </p:spTree>
    <p:extLst>
      <p:ext uri="{BB962C8B-B14F-4D97-AF65-F5344CB8AC3E}">
        <p14:creationId xmlns:p14="http://schemas.microsoft.com/office/powerpoint/2010/main" val="2300387251"/>
      </p:ext>
    </p:extLst>
  </p:cSld>
  <p:clrMapOvr>
    <a:masterClrMapping/>
  </p:clrMapOvr>
  <mc:AlternateContent xmlns:mc="http://schemas.openxmlformats.org/markup-compatibility/2006" xmlns:p14="http://schemas.microsoft.com/office/powerpoint/2010/main">
    <mc:Choice Requires="p14">
      <p:transition spd="slow" p14:dur="2000" advTm="4686"/>
    </mc:Choice>
    <mc:Fallback xmlns="">
      <p:transition spd="slow" advTm="4686"/>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83000" b="-83000"/>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8BDF6F-C00D-4823-B34D-65ECDC98CB2A}"/>
              </a:ext>
            </a:extLst>
          </p:cNvPr>
          <p:cNvSpPr>
            <a:spLocks noGrp="1"/>
          </p:cNvSpPr>
          <p:nvPr>
            <p:ph type="title"/>
          </p:nvPr>
        </p:nvSpPr>
        <p:spPr>
          <a:xfrm>
            <a:off x="722872" y="8381339"/>
            <a:ext cx="8205494" cy="590931"/>
          </a:xfrm>
        </p:spPr>
        <p:txBody>
          <a:bodyPr/>
          <a:lstStyle/>
          <a:p>
            <a:r>
              <a:rPr lang="en-US" dirty="0"/>
              <a:t>Monitoring &amp; Metrics</a:t>
            </a:r>
          </a:p>
        </p:txBody>
      </p:sp>
      <p:sp>
        <p:nvSpPr>
          <p:cNvPr id="6" name="TextBox 5">
            <a:extLst>
              <a:ext uri="{FF2B5EF4-FFF2-40B4-BE49-F238E27FC236}">
                <a16:creationId xmlns:a16="http://schemas.microsoft.com/office/drawing/2014/main" id="{02A3D71C-37C6-4801-9786-8C091A9A4185}"/>
              </a:ext>
            </a:extLst>
          </p:cNvPr>
          <p:cNvSpPr txBox="1"/>
          <p:nvPr/>
        </p:nvSpPr>
        <p:spPr>
          <a:xfrm>
            <a:off x="794436" y="9304234"/>
            <a:ext cx="5657318" cy="307777"/>
          </a:xfrm>
          <a:prstGeom prst="rect">
            <a:avLst/>
          </a:prstGeom>
          <a:noFill/>
        </p:spPr>
        <p:txBody>
          <a:bodyPr wrap="none" rtlCol="0">
            <a:spAutoFit/>
          </a:bodyPr>
          <a:lstStyle/>
          <a:p>
            <a:r>
              <a:rPr lang="en-US" sz="1400" dirty="0">
                <a:solidFill>
                  <a:schemeClr val="bg1"/>
                </a:solidFill>
              </a:rPr>
              <a:t>Source: </a:t>
            </a:r>
            <a:r>
              <a:rPr lang="en-US" sz="1400" dirty="0" err="1">
                <a:solidFill>
                  <a:schemeClr val="bg1"/>
                </a:solidFill>
              </a:rPr>
              <a:t>Unsplash</a:t>
            </a:r>
            <a:r>
              <a:rPr lang="en-US" sz="1400" dirty="0">
                <a:solidFill>
                  <a:schemeClr val="bg1"/>
                </a:solidFill>
              </a:rPr>
              <a:t>/</a:t>
            </a:r>
            <a:r>
              <a:rPr lang="en-US" sz="1400" dirty="0" err="1">
                <a:solidFill>
                  <a:schemeClr val="bg1"/>
                </a:solidFill>
              </a:rPr>
              <a:t>Stellan</a:t>
            </a:r>
            <a:r>
              <a:rPr lang="en-US" sz="1400" dirty="0">
                <a:solidFill>
                  <a:schemeClr val="bg1"/>
                </a:solidFill>
              </a:rPr>
              <a:t> Johansson under </a:t>
            </a:r>
            <a:r>
              <a:rPr lang="en-US" sz="1400" dirty="0" err="1">
                <a:solidFill>
                  <a:schemeClr val="bg1"/>
                </a:solidFill>
              </a:rPr>
              <a:t>Unsplash</a:t>
            </a:r>
            <a:r>
              <a:rPr lang="en-US" sz="1400" dirty="0">
                <a:solidFill>
                  <a:schemeClr val="bg1"/>
                </a:solidFill>
              </a:rPr>
              <a:t> License</a:t>
            </a:r>
          </a:p>
        </p:txBody>
      </p:sp>
    </p:spTree>
    <p:extLst>
      <p:ext uri="{BB962C8B-B14F-4D97-AF65-F5344CB8AC3E}">
        <p14:creationId xmlns:p14="http://schemas.microsoft.com/office/powerpoint/2010/main" val="39870468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D14F8E-6473-4BB6-99E5-F34C5E60A2BD}"/>
              </a:ext>
            </a:extLst>
          </p:cNvPr>
          <p:cNvSpPr>
            <a:spLocks noGrp="1"/>
          </p:cNvSpPr>
          <p:nvPr>
            <p:ph type="title"/>
          </p:nvPr>
        </p:nvSpPr>
        <p:spPr/>
        <p:txBody>
          <a:bodyPr/>
          <a:lstStyle/>
          <a:p>
            <a:r>
              <a:rPr lang="en-US" dirty="0"/>
              <a:t>Periodic Checks</a:t>
            </a:r>
          </a:p>
        </p:txBody>
      </p:sp>
      <p:cxnSp>
        <p:nvCxnSpPr>
          <p:cNvPr id="5" name="Straight Arrow Connector 4">
            <a:extLst>
              <a:ext uri="{FF2B5EF4-FFF2-40B4-BE49-F238E27FC236}">
                <a16:creationId xmlns:a16="http://schemas.microsoft.com/office/drawing/2014/main" id="{3844A5B8-73B9-4306-8CD9-758889EBA3A4}"/>
              </a:ext>
            </a:extLst>
          </p:cNvPr>
          <p:cNvCxnSpPr>
            <a:cxnSpLocks/>
            <a:stCxn id="7" idx="0"/>
            <a:endCxn id="6" idx="2"/>
          </p:cNvCxnSpPr>
          <p:nvPr/>
        </p:nvCxnSpPr>
        <p:spPr>
          <a:xfrm flipV="1">
            <a:off x="9078117" y="4718485"/>
            <a:ext cx="1" cy="853205"/>
          </a:xfrm>
          <a:prstGeom prst="straightConnector1">
            <a:avLst/>
          </a:prstGeom>
          <a:ln w="76200">
            <a:solidFill>
              <a:srgbClr val="F1880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936503C4-70DB-4313-90ED-9124592495A7}"/>
              </a:ext>
            </a:extLst>
          </p:cNvPr>
          <p:cNvSpPr txBox="1"/>
          <p:nvPr/>
        </p:nvSpPr>
        <p:spPr>
          <a:xfrm>
            <a:off x="6916081" y="3015415"/>
            <a:ext cx="4324073" cy="1703070"/>
          </a:xfrm>
          <a:prstGeom prst="rect">
            <a:avLst/>
          </a:prstGeom>
          <a:solidFill>
            <a:srgbClr val="005596"/>
          </a:solidFill>
        </p:spPr>
        <p:txBody>
          <a:bodyPr wrap="square" rtlCol="0" anchor="ctr">
            <a:noAutofit/>
          </a:bodyPr>
          <a:lstStyle/>
          <a:p>
            <a:pPr algn="ctr"/>
            <a:r>
              <a:rPr lang="en-US" dirty="0">
                <a:solidFill>
                  <a:schemeClr val="bg1"/>
                </a:solidFill>
              </a:rPr>
              <a:t>Monitoring System</a:t>
            </a:r>
          </a:p>
        </p:txBody>
      </p:sp>
      <p:sp>
        <p:nvSpPr>
          <p:cNvPr id="7" name="TextBox 6">
            <a:extLst>
              <a:ext uri="{FF2B5EF4-FFF2-40B4-BE49-F238E27FC236}">
                <a16:creationId xmlns:a16="http://schemas.microsoft.com/office/drawing/2014/main" id="{7D515791-3F0D-44C8-B42D-46583B03DB40}"/>
              </a:ext>
            </a:extLst>
          </p:cNvPr>
          <p:cNvSpPr txBox="1"/>
          <p:nvPr/>
        </p:nvSpPr>
        <p:spPr>
          <a:xfrm>
            <a:off x="6916080" y="5571690"/>
            <a:ext cx="4324073" cy="1703070"/>
          </a:xfrm>
          <a:prstGeom prst="rect">
            <a:avLst/>
          </a:prstGeom>
          <a:solidFill>
            <a:srgbClr val="005596"/>
          </a:solidFill>
        </p:spPr>
        <p:txBody>
          <a:bodyPr wrap="square" rtlCol="0" anchor="ctr">
            <a:noAutofit/>
          </a:bodyPr>
          <a:lstStyle/>
          <a:p>
            <a:pPr algn="ctr"/>
            <a:r>
              <a:rPr lang="en-US" dirty="0">
                <a:solidFill>
                  <a:schemeClr val="bg1"/>
                </a:solidFill>
              </a:rPr>
              <a:t>Application</a:t>
            </a:r>
          </a:p>
        </p:txBody>
      </p:sp>
    </p:spTree>
    <p:extLst>
      <p:ext uri="{BB962C8B-B14F-4D97-AF65-F5344CB8AC3E}">
        <p14:creationId xmlns:p14="http://schemas.microsoft.com/office/powerpoint/2010/main" val="3348004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D14F8E-6473-4BB6-99E5-F34C5E60A2BD}"/>
              </a:ext>
            </a:extLst>
          </p:cNvPr>
          <p:cNvSpPr>
            <a:spLocks noGrp="1"/>
          </p:cNvSpPr>
          <p:nvPr>
            <p:ph type="title"/>
          </p:nvPr>
        </p:nvSpPr>
        <p:spPr/>
        <p:txBody>
          <a:bodyPr/>
          <a:lstStyle/>
          <a:p>
            <a:r>
              <a:rPr lang="en-US" dirty="0"/>
              <a:t>Periodic Checks (Containers)</a:t>
            </a:r>
          </a:p>
        </p:txBody>
      </p:sp>
      <p:sp>
        <p:nvSpPr>
          <p:cNvPr id="8" name="Text Placeholder 3">
            <a:extLst>
              <a:ext uri="{FF2B5EF4-FFF2-40B4-BE49-F238E27FC236}">
                <a16:creationId xmlns:a16="http://schemas.microsoft.com/office/drawing/2014/main" id="{F21D370C-42C0-4AB0-9701-86631C77B92F}"/>
              </a:ext>
            </a:extLst>
          </p:cNvPr>
          <p:cNvSpPr>
            <a:spLocks noGrp="1"/>
          </p:cNvSpPr>
          <p:nvPr>
            <p:ph type="body" sz="quarter" idx="10"/>
          </p:nvPr>
        </p:nvSpPr>
        <p:spPr>
          <a:xfrm>
            <a:off x="720065" y="1800003"/>
            <a:ext cx="17038873" cy="7331333"/>
          </a:xfrm>
        </p:spPr>
        <p:txBody>
          <a:bodyPr anchor="ctr"/>
          <a:lstStyle/>
          <a:p>
            <a:pPr marL="0" indent="0">
              <a:buNone/>
            </a:pPr>
            <a:r>
              <a:rPr lang="en-US" dirty="0">
                <a:solidFill>
                  <a:srgbClr val="005596"/>
                </a:solidFill>
                <a:latin typeface="Courier New" panose="02070309020205020404" pitchFamily="49" charset="0"/>
                <a:cs typeface="Courier New" panose="02070309020205020404" pitchFamily="49" charset="0"/>
              </a:rPr>
              <a:t>FROM </a:t>
            </a:r>
            <a:r>
              <a:rPr lang="en-US" dirty="0">
                <a:solidFill>
                  <a:srgbClr val="404040"/>
                </a:solidFill>
                <a:latin typeface="Courier New" panose="02070309020205020404" pitchFamily="49" charset="0"/>
                <a:cs typeface="Courier New" panose="02070309020205020404" pitchFamily="49" charset="0"/>
              </a:rPr>
              <a:t>ubuntu:20.04</a:t>
            </a:r>
          </a:p>
          <a:p>
            <a:pPr marL="0" indent="0">
              <a:buNone/>
            </a:pPr>
            <a:endParaRPr lang="en-US" dirty="0">
              <a:solidFill>
                <a:srgbClr val="404040"/>
              </a:solidFill>
              <a:latin typeface="Courier New" panose="02070309020205020404" pitchFamily="49" charset="0"/>
              <a:cs typeface="Courier New" panose="02070309020205020404" pitchFamily="49" charset="0"/>
            </a:endParaRPr>
          </a:p>
          <a:p>
            <a:pPr marL="0" indent="0">
              <a:buNone/>
            </a:pPr>
            <a:r>
              <a:rPr lang="en-US" dirty="0">
                <a:solidFill>
                  <a:srgbClr val="005596"/>
                </a:solidFill>
                <a:latin typeface="Courier New" panose="02070309020205020404" pitchFamily="49" charset="0"/>
                <a:cs typeface="Courier New" panose="02070309020205020404" pitchFamily="49" charset="0"/>
              </a:rPr>
              <a:t>RUN  </a:t>
            </a:r>
            <a:r>
              <a:rPr lang="en-US" dirty="0">
                <a:solidFill>
                  <a:srgbClr val="404040"/>
                </a:solidFill>
                <a:latin typeface="Courier New" panose="02070309020205020404" pitchFamily="49" charset="0"/>
                <a:cs typeface="Courier New" panose="02070309020205020404" pitchFamily="49" charset="0"/>
              </a:rPr>
              <a:t>apt update </a:t>
            </a:r>
            <a:r>
              <a:rPr lang="en-US" dirty="0">
                <a:solidFill>
                  <a:srgbClr val="F18800"/>
                </a:solidFill>
                <a:latin typeface="Courier New" panose="02070309020205020404" pitchFamily="49" charset="0"/>
                <a:cs typeface="Courier New" panose="02070309020205020404" pitchFamily="49" charset="0"/>
              </a:rPr>
              <a:t>&amp;&amp;</a:t>
            </a:r>
          </a:p>
          <a:p>
            <a:pPr marL="0" indent="0">
              <a:buNone/>
            </a:pPr>
            <a:r>
              <a:rPr lang="en-US" dirty="0">
                <a:solidFill>
                  <a:srgbClr val="404040"/>
                </a:solidFill>
                <a:latin typeface="Courier New" panose="02070309020205020404" pitchFamily="49" charset="0"/>
                <a:cs typeface="Courier New" panose="02070309020205020404" pitchFamily="49" charset="0"/>
              </a:rPr>
              <a:t>     apt install –y </a:t>
            </a:r>
            <a:r>
              <a:rPr lang="en-US" dirty="0" err="1">
                <a:solidFill>
                  <a:srgbClr val="404040"/>
                </a:solidFill>
                <a:latin typeface="Courier New" panose="02070309020205020404" pitchFamily="49" charset="0"/>
                <a:cs typeface="Courier New" panose="02070309020205020404" pitchFamily="49" charset="0"/>
              </a:rPr>
              <a:t>nginx</a:t>
            </a:r>
            <a:r>
              <a:rPr lang="en-US" dirty="0">
                <a:solidFill>
                  <a:srgbClr val="404040"/>
                </a:solidFill>
                <a:latin typeface="Courier New" panose="02070309020205020404" pitchFamily="49" charset="0"/>
                <a:cs typeface="Courier New" panose="02070309020205020404" pitchFamily="49" charset="0"/>
              </a:rPr>
              <a:t> </a:t>
            </a:r>
            <a:r>
              <a:rPr lang="en-US" dirty="0">
                <a:solidFill>
                  <a:srgbClr val="F18800"/>
                </a:solidFill>
                <a:latin typeface="Courier New" panose="02070309020205020404" pitchFamily="49" charset="0"/>
                <a:cs typeface="Courier New" panose="02070309020205020404" pitchFamily="49" charset="0"/>
              </a:rPr>
              <a:t>&amp;&amp;</a:t>
            </a:r>
          </a:p>
          <a:p>
            <a:pPr marL="0" indent="0">
              <a:buNone/>
            </a:pPr>
            <a:r>
              <a:rPr lang="en-US" dirty="0">
                <a:solidFill>
                  <a:srgbClr val="404040"/>
                </a:solidFill>
                <a:latin typeface="Courier New" panose="02070309020205020404" pitchFamily="49" charset="0"/>
                <a:cs typeface="Courier New" panose="02070309020205020404" pitchFamily="49" charset="0"/>
              </a:rPr>
              <a:t>     rm /var/lib/apt/lists/</a:t>
            </a:r>
            <a:r>
              <a:rPr lang="en-US" dirty="0">
                <a:solidFill>
                  <a:srgbClr val="F18800"/>
                </a:solidFill>
                <a:latin typeface="Courier New" panose="02070309020205020404" pitchFamily="49" charset="0"/>
                <a:cs typeface="Courier New" panose="02070309020205020404" pitchFamily="49" charset="0"/>
              </a:rPr>
              <a:t>*</a:t>
            </a:r>
          </a:p>
          <a:p>
            <a:pPr marL="0" indent="0">
              <a:buNone/>
            </a:pPr>
            <a:endParaRPr lang="en-US" dirty="0">
              <a:solidFill>
                <a:srgbClr val="F18800"/>
              </a:solidFill>
              <a:latin typeface="Courier New" panose="02070309020205020404" pitchFamily="49" charset="0"/>
              <a:cs typeface="Courier New" panose="02070309020205020404" pitchFamily="49" charset="0"/>
            </a:endParaRPr>
          </a:p>
          <a:p>
            <a:pPr marL="0" indent="0">
              <a:buNone/>
            </a:pPr>
            <a:r>
              <a:rPr lang="en-US" dirty="0">
                <a:solidFill>
                  <a:srgbClr val="005596"/>
                </a:solidFill>
                <a:latin typeface="Courier New" panose="02070309020205020404" pitchFamily="49" charset="0"/>
                <a:cs typeface="Courier New" panose="02070309020205020404" pitchFamily="49" charset="0"/>
              </a:rPr>
              <a:t>CMD</a:t>
            </a:r>
            <a:r>
              <a:rPr lang="en-US" dirty="0">
                <a:solidFill>
                  <a:srgbClr val="404040"/>
                </a:solidFill>
                <a:latin typeface="Courier New" panose="02070309020205020404" pitchFamily="49" charset="0"/>
                <a:cs typeface="Courier New" panose="02070309020205020404" pitchFamily="49" charset="0"/>
              </a:rPr>
              <a:t>  </a:t>
            </a:r>
            <a:r>
              <a:rPr lang="en-US" dirty="0">
                <a:solidFill>
                  <a:srgbClr val="A2BB0A"/>
                </a:solidFill>
                <a:latin typeface="Courier New" panose="02070309020205020404" pitchFamily="49" charset="0"/>
                <a:cs typeface="Courier New" panose="02070309020205020404" pitchFamily="49" charset="0"/>
              </a:rPr>
              <a:t>["/</a:t>
            </a:r>
            <a:r>
              <a:rPr lang="en-US" dirty="0" err="1">
                <a:solidFill>
                  <a:srgbClr val="A2BB0A"/>
                </a:solidFill>
                <a:latin typeface="Courier New" panose="02070309020205020404" pitchFamily="49" charset="0"/>
                <a:cs typeface="Courier New" panose="02070309020205020404" pitchFamily="49" charset="0"/>
              </a:rPr>
              <a:t>usr</a:t>
            </a:r>
            <a:r>
              <a:rPr lang="en-US" dirty="0">
                <a:solidFill>
                  <a:srgbClr val="A2BB0A"/>
                </a:solidFill>
                <a:latin typeface="Courier New" panose="02070309020205020404" pitchFamily="49" charset="0"/>
                <a:cs typeface="Courier New" panose="02070309020205020404" pitchFamily="49" charset="0"/>
              </a:rPr>
              <a:t>/</a:t>
            </a:r>
            <a:r>
              <a:rPr lang="en-US" dirty="0" err="1">
                <a:solidFill>
                  <a:srgbClr val="A2BB0A"/>
                </a:solidFill>
                <a:latin typeface="Courier New" panose="02070309020205020404" pitchFamily="49" charset="0"/>
                <a:cs typeface="Courier New" panose="02070309020205020404" pitchFamily="49" charset="0"/>
              </a:rPr>
              <a:t>sbin</a:t>
            </a:r>
            <a:r>
              <a:rPr lang="en-US" dirty="0">
                <a:solidFill>
                  <a:srgbClr val="A2BB0A"/>
                </a:solidFill>
                <a:latin typeface="Courier New" panose="02070309020205020404" pitchFamily="49" charset="0"/>
                <a:cs typeface="Courier New" panose="02070309020205020404" pitchFamily="49" charset="0"/>
              </a:rPr>
              <a:t>/</a:t>
            </a:r>
            <a:r>
              <a:rPr lang="en-US" dirty="0" err="1">
                <a:solidFill>
                  <a:srgbClr val="A2BB0A"/>
                </a:solidFill>
                <a:latin typeface="Courier New" panose="02070309020205020404" pitchFamily="49" charset="0"/>
                <a:cs typeface="Courier New" panose="02070309020205020404" pitchFamily="49" charset="0"/>
              </a:rPr>
              <a:t>nginx</a:t>
            </a:r>
            <a:r>
              <a:rPr lang="en-US" dirty="0">
                <a:solidFill>
                  <a:srgbClr val="A2BB0A"/>
                </a:solidFill>
                <a:latin typeface="Courier New" panose="02070309020205020404" pitchFamily="49" charset="0"/>
                <a:cs typeface="Courier New" panose="02070309020205020404" pitchFamily="49" charset="0"/>
              </a:rPr>
              <a:t>"</a:t>
            </a:r>
            <a:r>
              <a:rPr lang="en-US" dirty="0">
                <a:solidFill>
                  <a:srgbClr val="404040"/>
                </a:solidFill>
                <a:latin typeface="Courier New" panose="02070309020205020404" pitchFamily="49" charset="0"/>
                <a:cs typeface="Courier New" panose="02070309020205020404" pitchFamily="49" charset="0"/>
              </a:rPr>
              <a:t>,</a:t>
            </a:r>
            <a:r>
              <a:rPr lang="en-US" dirty="0">
                <a:solidFill>
                  <a:srgbClr val="A2BB0A"/>
                </a:solidFill>
                <a:latin typeface="Courier New" panose="02070309020205020404" pitchFamily="49" charset="0"/>
                <a:cs typeface="Courier New" panose="02070309020205020404" pitchFamily="49" charset="0"/>
              </a:rPr>
              <a:t>"-</a:t>
            </a:r>
            <a:r>
              <a:rPr lang="en-US" dirty="0" err="1">
                <a:solidFill>
                  <a:srgbClr val="A2BB0A"/>
                </a:solidFill>
                <a:latin typeface="Courier New" panose="02070309020205020404" pitchFamily="49" charset="0"/>
                <a:cs typeface="Courier New" panose="02070309020205020404" pitchFamily="49" charset="0"/>
              </a:rPr>
              <a:t>g"</a:t>
            </a:r>
            <a:r>
              <a:rPr lang="en-US" dirty="0" err="1">
                <a:solidFill>
                  <a:srgbClr val="404040"/>
                </a:solidFill>
                <a:latin typeface="Courier New" panose="02070309020205020404" pitchFamily="49" charset="0"/>
                <a:cs typeface="Courier New" panose="02070309020205020404" pitchFamily="49" charset="0"/>
              </a:rPr>
              <a:t>,</a:t>
            </a:r>
            <a:r>
              <a:rPr lang="en-US" dirty="0" err="1">
                <a:solidFill>
                  <a:srgbClr val="A2BB0A"/>
                </a:solidFill>
                <a:latin typeface="Courier New" panose="02070309020205020404" pitchFamily="49" charset="0"/>
                <a:cs typeface="Courier New" panose="02070309020205020404" pitchFamily="49" charset="0"/>
              </a:rPr>
              <a:t>"daemon</a:t>
            </a:r>
            <a:r>
              <a:rPr lang="en-US" dirty="0">
                <a:solidFill>
                  <a:srgbClr val="A2BB0A"/>
                </a:solidFill>
                <a:latin typeface="Courier New" panose="02070309020205020404" pitchFamily="49" charset="0"/>
                <a:cs typeface="Courier New" panose="02070309020205020404" pitchFamily="49" charset="0"/>
              </a:rPr>
              <a:t> off;"</a:t>
            </a:r>
            <a:r>
              <a:rPr lang="en-US" dirty="0">
                <a:solidFill>
                  <a:srgbClr val="404040"/>
                </a:solidFill>
                <a:latin typeface="Courier New" panose="02070309020205020404" pitchFamily="49" charset="0"/>
                <a:cs typeface="Courier New" panose="02070309020205020404" pitchFamily="49" charset="0"/>
              </a:rPr>
              <a:t>]</a:t>
            </a:r>
          </a:p>
          <a:p>
            <a:pPr marL="0" indent="0">
              <a:buNone/>
            </a:pPr>
            <a:endParaRPr lang="en-US" dirty="0">
              <a:solidFill>
                <a:srgbClr val="404040"/>
              </a:solidFill>
              <a:latin typeface="Courier New" panose="02070309020205020404" pitchFamily="49" charset="0"/>
              <a:cs typeface="Courier New" panose="02070309020205020404" pitchFamily="49" charset="0"/>
            </a:endParaRPr>
          </a:p>
          <a:p>
            <a:pPr marL="0" indent="0">
              <a:buNone/>
            </a:pPr>
            <a:r>
              <a:rPr lang="en-US" b="1" dirty="0">
                <a:solidFill>
                  <a:srgbClr val="005596"/>
                </a:solidFill>
                <a:latin typeface="Courier New" panose="02070309020205020404" pitchFamily="49" charset="0"/>
                <a:cs typeface="Courier New" panose="02070309020205020404" pitchFamily="49" charset="0"/>
              </a:rPr>
              <a:t>HEALTHCHECK CMD </a:t>
            </a:r>
            <a:r>
              <a:rPr lang="en-US" b="1" dirty="0">
                <a:solidFill>
                  <a:srgbClr val="404040"/>
                </a:solidFill>
                <a:latin typeface="Courier New" panose="02070309020205020404" pitchFamily="49" charset="0"/>
                <a:cs typeface="Courier New" panose="02070309020205020404" pitchFamily="49" charset="0"/>
              </a:rPr>
              <a:t>curl --fail http://localhost || exit 1 </a:t>
            </a:r>
          </a:p>
        </p:txBody>
      </p:sp>
    </p:spTree>
    <p:extLst>
      <p:ext uri="{BB962C8B-B14F-4D97-AF65-F5344CB8AC3E}">
        <p14:creationId xmlns:p14="http://schemas.microsoft.com/office/powerpoint/2010/main" val="37700996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D14F8E-6473-4BB6-99E5-F34C5E60A2BD}"/>
              </a:ext>
            </a:extLst>
          </p:cNvPr>
          <p:cNvSpPr>
            <a:spLocks noGrp="1"/>
          </p:cNvSpPr>
          <p:nvPr>
            <p:ph type="title"/>
          </p:nvPr>
        </p:nvSpPr>
        <p:spPr/>
        <p:txBody>
          <a:bodyPr/>
          <a:lstStyle/>
          <a:p>
            <a:r>
              <a:rPr lang="en-US" dirty="0"/>
              <a:t>Feature tests</a:t>
            </a:r>
          </a:p>
        </p:txBody>
      </p:sp>
      <p:pic>
        <p:nvPicPr>
          <p:cNvPr id="3074" name="Picture 2">
            <a:extLst>
              <a:ext uri="{FF2B5EF4-FFF2-40B4-BE49-F238E27FC236}">
                <a16:creationId xmlns:a16="http://schemas.microsoft.com/office/drawing/2014/main" id="{EB45014E-4768-46F5-80A2-F75C468572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8708" y="3938113"/>
            <a:ext cx="9858523" cy="24139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18773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D14F8E-6473-4BB6-99E5-F34C5E60A2BD}"/>
              </a:ext>
            </a:extLst>
          </p:cNvPr>
          <p:cNvSpPr>
            <a:spLocks noGrp="1"/>
          </p:cNvSpPr>
          <p:nvPr>
            <p:ph type="title"/>
          </p:nvPr>
        </p:nvSpPr>
        <p:spPr/>
        <p:txBody>
          <a:bodyPr/>
          <a:lstStyle/>
          <a:p>
            <a:r>
              <a:rPr lang="en-US" dirty="0"/>
              <a:t>Metrics Collection</a:t>
            </a:r>
          </a:p>
        </p:txBody>
      </p:sp>
      <p:pic>
        <p:nvPicPr>
          <p:cNvPr id="2" name="Picture 1" descr="A screenshot of a social media post&#10;&#10;Description automatically generated">
            <a:extLst>
              <a:ext uri="{FF2B5EF4-FFF2-40B4-BE49-F238E27FC236}">
                <a16:creationId xmlns:a16="http://schemas.microsoft.com/office/drawing/2014/main" id="{12B860AC-CFD1-4321-A5E4-1DB08EBE61C3}"/>
              </a:ext>
            </a:extLst>
          </p:cNvPr>
          <p:cNvPicPr>
            <a:picLocks noChangeAspect="1"/>
          </p:cNvPicPr>
          <p:nvPr/>
        </p:nvPicPr>
        <p:blipFill>
          <a:blip r:embed="rId3"/>
          <a:stretch>
            <a:fillRect/>
          </a:stretch>
        </p:blipFill>
        <p:spPr>
          <a:xfrm>
            <a:off x="3865166" y="1808820"/>
            <a:ext cx="10565606" cy="7106364"/>
          </a:xfrm>
          <a:prstGeom prst="rect">
            <a:avLst/>
          </a:prstGeom>
        </p:spPr>
      </p:pic>
    </p:spTree>
    <p:extLst>
      <p:ext uri="{BB962C8B-B14F-4D97-AF65-F5344CB8AC3E}">
        <p14:creationId xmlns:p14="http://schemas.microsoft.com/office/powerpoint/2010/main" val="31233398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D14F8E-6473-4BB6-99E5-F34C5E60A2BD}"/>
              </a:ext>
            </a:extLst>
          </p:cNvPr>
          <p:cNvSpPr>
            <a:spLocks noGrp="1"/>
          </p:cNvSpPr>
          <p:nvPr>
            <p:ph type="title"/>
          </p:nvPr>
        </p:nvSpPr>
        <p:spPr/>
        <p:txBody>
          <a:bodyPr/>
          <a:lstStyle/>
          <a:p>
            <a:r>
              <a:rPr lang="en-US" dirty="0"/>
              <a:t>Log Collection</a:t>
            </a:r>
          </a:p>
        </p:txBody>
      </p:sp>
      <p:pic>
        <p:nvPicPr>
          <p:cNvPr id="17410" name="Picture 2">
            <a:extLst>
              <a:ext uri="{FF2B5EF4-FFF2-40B4-BE49-F238E27FC236}">
                <a16:creationId xmlns:a16="http://schemas.microsoft.com/office/drawing/2014/main" id="{A2C48D1D-C6AC-480D-9BAB-BF5269A7D0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94798" y="1604033"/>
            <a:ext cx="10706341" cy="733311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4346A3D-96DE-4597-B142-2ABC09DCE2B8}"/>
              </a:ext>
            </a:extLst>
          </p:cNvPr>
          <p:cNvSpPr txBox="1"/>
          <p:nvPr/>
        </p:nvSpPr>
        <p:spPr>
          <a:xfrm>
            <a:off x="5216029" y="9323154"/>
            <a:ext cx="2679067" cy="307777"/>
          </a:xfrm>
          <a:prstGeom prst="rect">
            <a:avLst/>
          </a:prstGeom>
          <a:noFill/>
        </p:spPr>
        <p:txBody>
          <a:bodyPr wrap="none" rtlCol="0">
            <a:spAutoFit/>
          </a:bodyPr>
          <a:lstStyle/>
          <a:p>
            <a:r>
              <a:rPr lang="en-US" sz="1400" dirty="0">
                <a:solidFill>
                  <a:srgbClr val="4A4D53"/>
                </a:solidFill>
              </a:rPr>
              <a:t>| Source: Elasticsearch B.V.</a:t>
            </a:r>
          </a:p>
        </p:txBody>
      </p:sp>
    </p:spTree>
    <p:extLst>
      <p:ext uri="{BB962C8B-B14F-4D97-AF65-F5344CB8AC3E}">
        <p14:creationId xmlns:p14="http://schemas.microsoft.com/office/powerpoint/2010/main" val="42053121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D14F8E-6473-4BB6-99E5-F34C5E60A2BD}"/>
              </a:ext>
            </a:extLst>
          </p:cNvPr>
          <p:cNvSpPr>
            <a:spLocks noGrp="1"/>
          </p:cNvSpPr>
          <p:nvPr>
            <p:ph type="title"/>
          </p:nvPr>
        </p:nvSpPr>
        <p:spPr/>
        <p:txBody>
          <a:bodyPr/>
          <a:lstStyle/>
          <a:p>
            <a:r>
              <a:rPr lang="en-US" dirty="0"/>
              <a:t>Dashboards</a:t>
            </a:r>
          </a:p>
        </p:txBody>
      </p:sp>
      <p:pic>
        <p:nvPicPr>
          <p:cNvPr id="9" name="Picture 8" descr="A screenshot of a computer screen&#10;&#10;Description automatically generated">
            <a:extLst>
              <a:ext uri="{FF2B5EF4-FFF2-40B4-BE49-F238E27FC236}">
                <a16:creationId xmlns:a16="http://schemas.microsoft.com/office/drawing/2014/main" id="{1FA659CE-253B-4019-A61E-A334B87E1D4B}"/>
              </a:ext>
            </a:extLst>
          </p:cNvPr>
          <p:cNvPicPr>
            <a:picLocks noChangeAspect="1"/>
          </p:cNvPicPr>
          <p:nvPr/>
        </p:nvPicPr>
        <p:blipFill>
          <a:blip r:embed="rId3"/>
          <a:stretch>
            <a:fillRect/>
          </a:stretch>
        </p:blipFill>
        <p:spPr>
          <a:xfrm>
            <a:off x="4718615" y="1533496"/>
            <a:ext cx="8858708" cy="7223183"/>
          </a:xfrm>
          <a:prstGeom prst="rect">
            <a:avLst/>
          </a:prstGeom>
        </p:spPr>
      </p:pic>
    </p:spTree>
    <p:extLst>
      <p:ext uri="{BB962C8B-B14F-4D97-AF65-F5344CB8AC3E}">
        <p14:creationId xmlns:p14="http://schemas.microsoft.com/office/powerpoint/2010/main" val="27879482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8BDF6F-C00D-4823-B34D-65ECDC98CB2A}"/>
              </a:ext>
            </a:extLst>
          </p:cNvPr>
          <p:cNvSpPr>
            <a:spLocks noGrp="1"/>
          </p:cNvSpPr>
          <p:nvPr>
            <p:ph type="title"/>
          </p:nvPr>
        </p:nvSpPr>
        <p:spPr>
          <a:xfrm>
            <a:off x="722872" y="8381339"/>
            <a:ext cx="8205494" cy="590931"/>
          </a:xfrm>
        </p:spPr>
        <p:txBody>
          <a:bodyPr/>
          <a:lstStyle/>
          <a:p>
            <a:r>
              <a:rPr lang="en-US" dirty="0"/>
              <a:t>Microservices</a:t>
            </a:r>
          </a:p>
        </p:txBody>
      </p:sp>
      <p:sp>
        <p:nvSpPr>
          <p:cNvPr id="6" name="TextBox 5">
            <a:extLst>
              <a:ext uri="{FF2B5EF4-FFF2-40B4-BE49-F238E27FC236}">
                <a16:creationId xmlns:a16="http://schemas.microsoft.com/office/drawing/2014/main" id="{02A3D71C-37C6-4801-9786-8C091A9A4185}"/>
              </a:ext>
            </a:extLst>
          </p:cNvPr>
          <p:cNvSpPr txBox="1"/>
          <p:nvPr/>
        </p:nvSpPr>
        <p:spPr>
          <a:xfrm>
            <a:off x="794436" y="9304234"/>
            <a:ext cx="4913589" cy="307777"/>
          </a:xfrm>
          <a:prstGeom prst="rect">
            <a:avLst/>
          </a:prstGeom>
          <a:noFill/>
        </p:spPr>
        <p:txBody>
          <a:bodyPr wrap="none" rtlCol="0">
            <a:spAutoFit/>
          </a:bodyPr>
          <a:lstStyle/>
          <a:p>
            <a:r>
              <a:rPr lang="en-US" sz="1400" dirty="0">
                <a:solidFill>
                  <a:schemeClr val="bg1"/>
                </a:solidFill>
              </a:rPr>
              <a:t>Source: </a:t>
            </a:r>
            <a:r>
              <a:rPr lang="en-US" sz="1400" dirty="0" err="1">
                <a:solidFill>
                  <a:schemeClr val="bg1"/>
                </a:solidFill>
              </a:rPr>
              <a:t>Unsplash</a:t>
            </a:r>
            <a:r>
              <a:rPr lang="en-US" sz="1400" dirty="0">
                <a:solidFill>
                  <a:schemeClr val="bg1"/>
                </a:solidFill>
              </a:rPr>
              <a:t>/</a:t>
            </a:r>
            <a:r>
              <a:rPr lang="en-US" sz="1400" dirty="0" err="1">
                <a:solidFill>
                  <a:schemeClr val="bg1"/>
                </a:solidFill>
              </a:rPr>
              <a:t>Trần</a:t>
            </a:r>
            <a:r>
              <a:rPr lang="en-US" sz="1400" dirty="0">
                <a:solidFill>
                  <a:schemeClr val="bg1"/>
                </a:solidFill>
              </a:rPr>
              <a:t> </a:t>
            </a:r>
            <a:r>
              <a:rPr lang="en-US" sz="1400" dirty="0" err="1">
                <a:solidFill>
                  <a:schemeClr val="bg1"/>
                </a:solidFill>
              </a:rPr>
              <a:t>Toàn</a:t>
            </a:r>
            <a:r>
              <a:rPr lang="en-US" sz="1400" dirty="0">
                <a:solidFill>
                  <a:schemeClr val="bg1"/>
                </a:solidFill>
              </a:rPr>
              <a:t> under </a:t>
            </a:r>
            <a:r>
              <a:rPr lang="en-US" sz="1400" dirty="0" err="1">
                <a:solidFill>
                  <a:schemeClr val="bg1"/>
                </a:solidFill>
              </a:rPr>
              <a:t>Unsplash</a:t>
            </a:r>
            <a:r>
              <a:rPr lang="en-US" sz="1400" dirty="0">
                <a:solidFill>
                  <a:schemeClr val="bg1"/>
                </a:solidFill>
              </a:rPr>
              <a:t> License</a:t>
            </a:r>
          </a:p>
        </p:txBody>
      </p:sp>
    </p:spTree>
    <p:extLst>
      <p:ext uri="{BB962C8B-B14F-4D97-AF65-F5344CB8AC3E}">
        <p14:creationId xmlns:p14="http://schemas.microsoft.com/office/powerpoint/2010/main" val="25282010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D986F7-197D-4124-9260-EB1870EA7AE4}"/>
              </a:ext>
            </a:extLst>
          </p:cNvPr>
          <p:cNvSpPr>
            <a:spLocks noGrp="1"/>
          </p:cNvSpPr>
          <p:nvPr>
            <p:ph type="title"/>
          </p:nvPr>
        </p:nvSpPr>
        <p:spPr/>
        <p:txBody>
          <a:bodyPr/>
          <a:lstStyle/>
          <a:p>
            <a:r>
              <a:rPr lang="en-US" dirty="0"/>
              <a:t>Basics</a:t>
            </a:r>
          </a:p>
        </p:txBody>
      </p:sp>
      <p:cxnSp>
        <p:nvCxnSpPr>
          <p:cNvPr id="5" name="Straight Arrow Connector 4">
            <a:extLst>
              <a:ext uri="{FF2B5EF4-FFF2-40B4-BE49-F238E27FC236}">
                <a16:creationId xmlns:a16="http://schemas.microsoft.com/office/drawing/2014/main" id="{DBD9318D-240F-450E-9823-9C68F95AAC1F}"/>
              </a:ext>
            </a:extLst>
          </p:cNvPr>
          <p:cNvCxnSpPr>
            <a:cxnSpLocks/>
            <a:stCxn id="6" idx="2"/>
            <a:endCxn id="10" idx="0"/>
          </p:cNvCxnSpPr>
          <p:nvPr/>
        </p:nvCxnSpPr>
        <p:spPr>
          <a:xfrm>
            <a:off x="9147969" y="3074352"/>
            <a:ext cx="0" cy="1219200"/>
          </a:xfrm>
          <a:prstGeom prst="straightConnector1">
            <a:avLst/>
          </a:prstGeom>
          <a:ln w="76200">
            <a:solidFill>
              <a:srgbClr val="A2BB0A"/>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CA71E18A-6A18-4FE3-9BB1-FF23986F2FED}"/>
              </a:ext>
            </a:extLst>
          </p:cNvPr>
          <p:cNvSpPr txBox="1"/>
          <p:nvPr/>
        </p:nvSpPr>
        <p:spPr>
          <a:xfrm>
            <a:off x="7410271" y="1371282"/>
            <a:ext cx="3475396" cy="1703070"/>
          </a:xfrm>
          <a:prstGeom prst="rect">
            <a:avLst/>
          </a:prstGeom>
          <a:solidFill>
            <a:srgbClr val="005596"/>
          </a:solidFill>
        </p:spPr>
        <p:txBody>
          <a:bodyPr wrap="square" rtlCol="0" anchor="ctr">
            <a:noAutofit/>
          </a:bodyPr>
          <a:lstStyle/>
          <a:p>
            <a:pPr algn="ctr"/>
            <a:r>
              <a:rPr lang="en-US" dirty="0">
                <a:solidFill>
                  <a:schemeClr val="bg1"/>
                </a:solidFill>
              </a:rPr>
              <a:t>Frontend</a:t>
            </a:r>
          </a:p>
        </p:txBody>
      </p:sp>
      <p:sp>
        <p:nvSpPr>
          <p:cNvPr id="7" name="TextBox 6">
            <a:extLst>
              <a:ext uri="{FF2B5EF4-FFF2-40B4-BE49-F238E27FC236}">
                <a16:creationId xmlns:a16="http://schemas.microsoft.com/office/drawing/2014/main" id="{E7B453E4-5E2C-487F-925D-FEF4FCC95134}"/>
              </a:ext>
            </a:extLst>
          </p:cNvPr>
          <p:cNvSpPr txBox="1"/>
          <p:nvPr/>
        </p:nvSpPr>
        <p:spPr>
          <a:xfrm>
            <a:off x="7410271" y="7092632"/>
            <a:ext cx="3475396" cy="1703070"/>
          </a:xfrm>
          <a:prstGeom prst="rect">
            <a:avLst/>
          </a:prstGeom>
          <a:solidFill>
            <a:srgbClr val="005596"/>
          </a:solidFill>
        </p:spPr>
        <p:txBody>
          <a:bodyPr wrap="square" rtlCol="0" anchor="ctr">
            <a:noAutofit/>
          </a:bodyPr>
          <a:lstStyle/>
          <a:p>
            <a:pPr algn="ctr"/>
            <a:r>
              <a:rPr lang="en-US" dirty="0">
                <a:solidFill>
                  <a:schemeClr val="bg1"/>
                </a:solidFill>
              </a:rPr>
              <a:t>Billing</a:t>
            </a:r>
          </a:p>
        </p:txBody>
      </p:sp>
      <p:sp>
        <p:nvSpPr>
          <p:cNvPr id="10" name="TextBox 9">
            <a:extLst>
              <a:ext uri="{FF2B5EF4-FFF2-40B4-BE49-F238E27FC236}">
                <a16:creationId xmlns:a16="http://schemas.microsoft.com/office/drawing/2014/main" id="{CCFC2EB2-58A9-4F8E-A009-ACEF658D335F}"/>
              </a:ext>
            </a:extLst>
          </p:cNvPr>
          <p:cNvSpPr txBox="1"/>
          <p:nvPr/>
        </p:nvSpPr>
        <p:spPr>
          <a:xfrm>
            <a:off x="7410271" y="4293552"/>
            <a:ext cx="3475396" cy="1703070"/>
          </a:xfrm>
          <a:prstGeom prst="rect">
            <a:avLst/>
          </a:prstGeom>
          <a:solidFill>
            <a:srgbClr val="005596"/>
          </a:solidFill>
        </p:spPr>
        <p:txBody>
          <a:bodyPr wrap="square" rtlCol="0" anchor="ctr">
            <a:noAutofit/>
          </a:bodyPr>
          <a:lstStyle/>
          <a:p>
            <a:pPr algn="ctr"/>
            <a:r>
              <a:rPr lang="en-US" dirty="0">
                <a:solidFill>
                  <a:schemeClr val="bg1"/>
                </a:solidFill>
              </a:rPr>
              <a:t>Ordering</a:t>
            </a:r>
          </a:p>
        </p:txBody>
      </p:sp>
      <p:cxnSp>
        <p:nvCxnSpPr>
          <p:cNvPr id="13" name="Straight Arrow Connector 12">
            <a:extLst>
              <a:ext uri="{FF2B5EF4-FFF2-40B4-BE49-F238E27FC236}">
                <a16:creationId xmlns:a16="http://schemas.microsoft.com/office/drawing/2014/main" id="{626ED888-5C91-4399-BF56-97A2C9A9FC02}"/>
              </a:ext>
            </a:extLst>
          </p:cNvPr>
          <p:cNvCxnSpPr>
            <a:cxnSpLocks/>
            <a:stCxn id="10" idx="2"/>
            <a:endCxn id="7" idx="0"/>
          </p:cNvCxnSpPr>
          <p:nvPr/>
        </p:nvCxnSpPr>
        <p:spPr>
          <a:xfrm>
            <a:off x="9147969" y="5996622"/>
            <a:ext cx="0" cy="1096010"/>
          </a:xfrm>
          <a:prstGeom prst="straightConnector1">
            <a:avLst/>
          </a:prstGeom>
          <a:ln w="76200">
            <a:solidFill>
              <a:srgbClr val="A2BB0A"/>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88920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D986F7-197D-4124-9260-EB1870EA7AE4}"/>
              </a:ext>
            </a:extLst>
          </p:cNvPr>
          <p:cNvSpPr>
            <a:spLocks noGrp="1"/>
          </p:cNvSpPr>
          <p:nvPr>
            <p:ph type="title"/>
          </p:nvPr>
        </p:nvSpPr>
        <p:spPr/>
        <p:txBody>
          <a:bodyPr/>
          <a:lstStyle/>
          <a:p>
            <a:r>
              <a:rPr lang="en-US" dirty="0"/>
              <a:t>Clean API Boundaries</a:t>
            </a:r>
          </a:p>
        </p:txBody>
      </p:sp>
      <p:cxnSp>
        <p:nvCxnSpPr>
          <p:cNvPr id="5" name="Straight Arrow Connector 4">
            <a:extLst>
              <a:ext uri="{FF2B5EF4-FFF2-40B4-BE49-F238E27FC236}">
                <a16:creationId xmlns:a16="http://schemas.microsoft.com/office/drawing/2014/main" id="{DBD9318D-240F-450E-9823-9C68F95AAC1F}"/>
              </a:ext>
            </a:extLst>
          </p:cNvPr>
          <p:cNvCxnSpPr>
            <a:cxnSpLocks/>
            <a:stCxn id="6" idx="2"/>
            <a:endCxn id="10" idx="0"/>
          </p:cNvCxnSpPr>
          <p:nvPr/>
        </p:nvCxnSpPr>
        <p:spPr>
          <a:xfrm>
            <a:off x="9147969" y="3074352"/>
            <a:ext cx="0" cy="1219200"/>
          </a:xfrm>
          <a:prstGeom prst="straightConnector1">
            <a:avLst/>
          </a:prstGeom>
          <a:ln w="76200">
            <a:solidFill>
              <a:srgbClr val="A2BB0A"/>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CA71E18A-6A18-4FE3-9BB1-FF23986F2FED}"/>
              </a:ext>
            </a:extLst>
          </p:cNvPr>
          <p:cNvSpPr txBox="1"/>
          <p:nvPr/>
        </p:nvSpPr>
        <p:spPr>
          <a:xfrm>
            <a:off x="7410271" y="1371282"/>
            <a:ext cx="3475396" cy="1703070"/>
          </a:xfrm>
          <a:prstGeom prst="rect">
            <a:avLst/>
          </a:prstGeom>
          <a:solidFill>
            <a:srgbClr val="005596"/>
          </a:solidFill>
        </p:spPr>
        <p:txBody>
          <a:bodyPr wrap="square" rtlCol="0" anchor="ctr">
            <a:noAutofit/>
          </a:bodyPr>
          <a:lstStyle/>
          <a:p>
            <a:pPr algn="ctr"/>
            <a:r>
              <a:rPr lang="en-US" dirty="0">
                <a:solidFill>
                  <a:schemeClr val="bg1"/>
                </a:solidFill>
              </a:rPr>
              <a:t>Frontend</a:t>
            </a:r>
          </a:p>
        </p:txBody>
      </p:sp>
      <p:sp>
        <p:nvSpPr>
          <p:cNvPr id="7" name="TextBox 6">
            <a:extLst>
              <a:ext uri="{FF2B5EF4-FFF2-40B4-BE49-F238E27FC236}">
                <a16:creationId xmlns:a16="http://schemas.microsoft.com/office/drawing/2014/main" id="{E7B453E4-5E2C-487F-925D-FEF4FCC95134}"/>
              </a:ext>
            </a:extLst>
          </p:cNvPr>
          <p:cNvSpPr txBox="1"/>
          <p:nvPr/>
        </p:nvSpPr>
        <p:spPr>
          <a:xfrm>
            <a:off x="7410271" y="7092632"/>
            <a:ext cx="3475396" cy="1703070"/>
          </a:xfrm>
          <a:prstGeom prst="rect">
            <a:avLst/>
          </a:prstGeom>
          <a:solidFill>
            <a:srgbClr val="005596"/>
          </a:solidFill>
        </p:spPr>
        <p:txBody>
          <a:bodyPr wrap="square" rtlCol="0" anchor="ctr">
            <a:noAutofit/>
          </a:bodyPr>
          <a:lstStyle/>
          <a:p>
            <a:pPr algn="ctr"/>
            <a:r>
              <a:rPr lang="en-US" dirty="0">
                <a:solidFill>
                  <a:schemeClr val="bg1"/>
                </a:solidFill>
              </a:rPr>
              <a:t>Billing</a:t>
            </a:r>
          </a:p>
        </p:txBody>
      </p:sp>
      <p:sp>
        <p:nvSpPr>
          <p:cNvPr id="10" name="TextBox 9">
            <a:extLst>
              <a:ext uri="{FF2B5EF4-FFF2-40B4-BE49-F238E27FC236}">
                <a16:creationId xmlns:a16="http://schemas.microsoft.com/office/drawing/2014/main" id="{CCFC2EB2-58A9-4F8E-A009-ACEF658D335F}"/>
              </a:ext>
            </a:extLst>
          </p:cNvPr>
          <p:cNvSpPr txBox="1"/>
          <p:nvPr/>
        </p:nvSpPr>
        <p:spPr>
          <a:xfrm>
            <a:off x="7410271" y="4293552"/>
            <a:ext cx="3475396" cy="1703070"/>
          </a:xfrm>
          <a:prstGeom prst="rect">
            <a:avLst/>
          </a:prstGeom>
          <a:solidFill>
            <a:srgbClr val="005596"/>
          </a:solidFill>
        </p:spPr>
        <p:txBody>
          <a:bodyPr wrap="square" rtlCol="0" anchor="ctr">
            <a:noAutofit/>
          </a:bodyPr>
          <a:lstStyle/>
          <a:p>
            <a:pPr algn="ctr"/>
            <a:r>
              <a:rPr lang="en-US" dirty="0">
                <a:solidFill>
                  <a:schemeClr val="bg1"/>
                </a:solidFill>
              </a:rPr>
              <a:t>Ordering</a:t>
            </a:r>
          </a:p>
        </p:txBody>
      </p:sp>
      <p:cxnSp>
        <p:nvCxnSpPr>
          <p:cNvPr id="13" name="Straight Arrow Connector 12">
            <a:extLst>
              <a:ext uri="{FF2B5EF4-FFF2-40B4-BE49-F238E27FC236}">
                <a16:creationId xmlns:a16="http://schemas.microsoft.com/office/drawing/2014/main" id="{626ED888-5C91-4399-BF56-97A2C9A9FC02}"/>
              </a:ext>
            </a:extLst>
          </p:cNvPr>
          <p:cNvCxnSpPr>
            <a:cxnSpLocks/>
            <a:stCxn id="10" idx="2"/>
            <a:endCxn id="7" idx="0"/>
          </p:cNvCxnSpPr>
          <p:nvPr/>
        </p:nvCxnSpPr>
        <p:spPr>
          <a:xfrm>
            <a:off x="9147969" y="5996622"/>
            <a:ext cx="0" cy="1096010"/>
          </a:xfrm>
          <a:prstGeom prst="straightConnector1">
            <a:avLst/>
          </a:prstGeom>
          <a:ln w="76200">
            <a:solidFill>
              <a:srgbClr val="A2BB0A"/>
            </a:solidFill>
            <a:tailEnd type="triangle"/>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CA7EB5AF-B691-4D76-A890-C9C1F441C202}"/>
              </a:ext>
            </a:extLst>
          </p:cNvPr>
          <p:cNvCxnSpPr>
            <a:cxnSpLocks/>
          </p:cNvCxnSpPr>
          <p:nvPr/>
        </p:nvCxnSpPr>
        <p:spPr>
          <a:xfrm>
            <a:off x="6719005" y="3619500"/>
            <a:ext cx="4857929"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5615F73-2872-4A74-A344-03BE6A84AF77}"/>
              </a:ext>
            </a:extLst>
          </p:cNvPr>
          <p:cNvCxnSpPr>
            <a:cxnSpLocks/>
          </p:cNvCxnSpPr>
          <p:nvPr/>
        </p:nvCxnSpPr>
        <p:spPr>
          <a:xfrm>
            <a:off x="6719005" y="6483350"/>
            <a:ext cx="4857929"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20076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8000" b="-8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BB3927-FB71-4D9B-B1E8-1CB52912602E}"/>
              </a:ext>
            </a:extLst>
          </p:cNvPr>
          <p:cNvSpPr>
            <a:spLocks noGrp="1"/>
          </p:cNvSpPr>
          <p:nvPr>
            <p:ph type="title"/>
          </p:nvPr>
        </p:nvSpPr>
        <p:spPr/>
        <p:txBody>
          <a:bodyPr/>
          <a:lstStyle/>
          <a:p>
            <a:r>
              <a:rPr lang="en-US" dirty="0"/>
              <a:t>The Enemy of Scaling: State</a:t>
            </a:r>
          </a:p>
        </p:txBody>
      </p:sp>
      <p:sp>
        <p:nvSpPr>
          <p:cNvPr id="5" name="TextBox 4">
            <a:extLst>
              <a:ext uri="{FF2B5EF4-FFF2-40B4-BE49-F238E27FC236}">
                <a16:creationId xmlns:a16="http://schemas.microsoft.com/office/drawing/2014/main" id="{85AE4005-852B-4728-914B-D9841DB9129A}"/>
              </a:ext>
            </a:extLst>
          </p:cNvPr>
          <p:cNvSpPr txBox="1"/>
          <p:nvPr/>
        </p:nvSpPr>
        <p:spPr>
          <a:xfrm>
            <a:off x="794436" y="9304234"/>
            <a:ext cx="4709944" cy="307777"/>
          </a:xfrm>
          <a:prstGeom prst="rect">
            <a:avLst/>
          </a:prstGeom>
          <a:noFill/>
        </p:spPr>
        <p:txBody>
          <a:bodyPr wrap="none" rtlCol="0">
            <a:spAutoFit/>
          </a:bodyPr>
          <a:lstStyle/>
          <a:p>
            <a:r>
              <a:rPr lang="en-US" sz="1400" dirty="0">
                <a:solidFill>
                  <a:schemeClr val="bg1"/>
                </a:solidFill>
              </a:rPr>
              <a:t>Source: </a:t>
            </a:r>
            <a:r>
              <a:rPr lang="en-US" sz="1400" dirty="0" err="1">
                <a:solidFill>
                  <a:schemeClr val="bg1"/>
                </a:solidFill>
              </a:rPr>
              <a:t>Unsplash</a:t>
            </a:r>
            <a:r>
              <a:rPr lang="en-US" sz="1400" dirty="0">
                <a:solidFill>
                  <a:schemeClr val="bg1"/>
                </a:solidFill>
              </a:rPr>
              <a:t>/Michael under </a:t>
            </a:r>
            <a:r>
              <a:rPr lang="en-US" sz="1400" dirty="0" err="1">
                <a:solidFill>
                  <a:schemeClr val="bg1"/>
                </a:solidFill>
              </a:rPr>
              <a:t>Unsplash</a:t>
            </a:r>
            <a:r>
              <a:rPr lang="en-US" sz="1400" dirty="0">
                <a:solidFill>
                  <a:schemeClr val="bg1"/>
                </a:solidFill>
              </a:rPr>
              <a:t> License</a:t>
            </a:r>
          </a:p>
        </p:txBody>
      </p:sp>
    </p:spTree>
    <p:extLst>
      <p:ext uri="{BB962C8B-B14F-4D97-AF65-F5344CB8AC3E}">
        <p14:creationId xmlns:p14="http://schemas.microsoft.com/office/powerpoint/2010/main" val="8683125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D986F7-197D-4124-9260-EB1870EA7AE4}"/>
              </a:ext>
            </a:extLst>
          </p:cNvPr>
          <p:cNvSpPr>
            <a:spLocks noGrp="1"/>
          </p:cNvSpPr>
          <p:nvPr>
            <p:ph type="title"/>
          </p:nvPr>
        </p:nvSpPr>
        <p:spPr/>
        <p:txBody>
          <a:bodyPr/>
          <a:lstStyle/>
          <a:p>
            <a:r>
              <a:rPr lang="en-US" dirty="0"/>
              <a:t>Network</a:t>
            </a:r>
          </a:p>
        </p:txBody>
      </p:sp>
      <p:cxnSp>
        <p:nvCxnSpPr>
          <p:cNvPr id="5" name="Straight Arrow Connector 4">
            <a:extLst>
              <a:ext uri="{FF2B5EF4-FFF2-40B4-BE49-F238E27FC236}">
                <a16:creationId xmlns:a16="http://schemas.microsoft.com/office/drawing/2014/main" id="{DBD9318D-240F-450E-9823-9C68F95AAC1F}"/>
              </a:ext>
            </a:extLst>
          </p:cNvPr>
          <p:cNvCxnSpPr>
            <a:cxnSpLocks/>
            <a:stCxn id="6" idx="2"/>
            <a:endCxn id="10" idx="0"/>
          </p:cNvCxnSpPr>
          <p:nvPr/>
        </p:nvCxnSpPr>
        <p:spPr>
          <a:xfrm>
            <a:off x="9147969" y="3074352"/>
            <a:ext cx="0" cy="1219200"/>
          </a:xfrm>
          <a:prstGeom prst="straightConnector1">
            <a:avLst/>
          </a:prstGeom>
          <a:ln w="76200">
            <a:solidFill>
              <a:srgbClr val="A2BB0A"/>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CA71E18A-6A18-4FE3-9BB1-FF23986F2FED}"/>
              </a:ext>
            </a:extLst>
          </p:cNvPr>
          <p:cNvSpPr txBox="1"/>
          <p:nvPr/>
        </p:nvSpPr>
        <p:spPr>
          <a:xfrm>
            <a:off x="7410271" y="1371282"/>
            <a:ext cx="3475396" cy="1703070"/>
          </a:xfrm>
          <a:prstGeom prst="rect">
            <a:avLst/>
          </a:prstGeom>
          <a:solidFill>
            <a:srgbClr val="005596"/>
          </a:solidFill>
        </p:spPr>
        <p:txBody>
          <a:bodyPr wrap="square" rtlCol="0" anchor="ctr">
            <a:noAutofit/>
          </a:bodyPr>
          <a:lstStyle/>
          <a:p>
            <a:pPr algn="ctr"/>
            <a:r>
              <a:rPr lang="en-US" dirty="0">
                <a:solidFill>
                  <a:schemeClr val="bg1"/>
                </a:solidFill>
              </a:rPr>
              <a:t>Frontend</a:t>
            </a:r>
          </a:p>
        </p:txBody>
      </p:sp>
      <p:sp>
        <p:nvSpPr>
          <p:cNvPr id="7" name="TextBox 6">
            <a:extLst>
              <a:ext uri="{FF2B5EF4-FFF2-40B4-BE49-F238E27FC236}">
                <a16:creationId xmlns:a16="http://schemas.microsoft.com/office/drawing/2014/main" id="{E7B453E4-5E2C-487F-925D-FEF4FCC95134}"/>
              </a:ext>
            </a:extLst>
          </p:cNvPr>
          <p:cNvSpPr txBox="1"/>
          <p:nvPr/>
        </p:nvSpPr>
        <p:spPr>
          <a:xfrm>
            <a:off x="7410271" y="7092632"/>
            <a:ext cx="3475396" cy="1703070"/>
          </a:xfrm>
          <a:prstGeom prst="rect">
            <a:avLst/>
          </a:prstGeom>
          <a:solidFill>
            <a:srgbClr val="005596"/>
          </a:solidFill>
        </p:spPr>
        <p:txBody>
          <a:bodyPr wrap="square" rtlCol="0" anchor="ctr">
            <a:noAutofit/>
          </a:bodyPr>
          <a:lstStyle/>
          <a:p>
            <a:pPr algn="ctr"/>
            <a:r>
              <a:rPr lang="en-US" dirty="0">
                <a:solidFill>
                  <a:schemeClr val="bg1"/>
                </a:solidFill>
              </a:rPr>
              <a:t>Billing</a:t>
            </a:r>
          </a:p>
        </p:txBody>
      </p:sp>
      <p:sp>
        <p:nvSpPr>
          <p:cNvPr id="10" name="TextBox 9">
            <a:extLst>
              <a:ext uri="{FF2B5EF4-FFF2-40B4-BE49-F238E27FC236}">
                <a16:creationId xmlns:a16="http://schemas.microsoft.com/office/drawing/2014/main" id="{CCFC2EB2-58A9-4F8E-A009-ACEF658D335F}"/>
              </a:ext>
            </a:extLst>
          </p:cNvPr>
          <p:cNvSpPr txBox="1"/>
          <p:nvPr/>
        </p:nvSpPr>
        <p:spPr>
          <a:xfrm>
            <a:off x="7410271" y="4293552"/>
            <a:ext cx="3475396" cy="1703070"/>
          </a:xfrm>
          <a:prstGeom prst="rect">
            <a:avLst/>
          </a:prstGeom>
          <a:solidFill>
            <a:srgbClr val="005596"/>
          </a:solidFill>
        </p:spPr>
        <p:txBody>
          <a:bodyPr wrap="square" rtlCol="0" anchor="ctr">
            <a:noAutofit/>
          </a:bodyPr>
          <a:lstStyle/>
          <a:p>
            <a:pPr algn="ctr"/>
            <a:r>
              <a:rPr lang="en-US" dirty="0">
                <a:solidFill>
                  <a:schemeClr val="bg1"/>
                </a:solidFill>
              </a:rPr>
              <a:t>Ordering</a:t>
            </a:r>
          </a:p>
        </p:txBody>
      </p:sp>
      <p:cxnSp>
        <p:nvCxnSpPr>
          <p:cNvPr id="13" name="Straight Arrow Connector 12">
            <a:extLst>
              <a:ext uri="{FF2B5EF4-FFF2-40B4-BE49-F238E27FC236}">
                <a16:creationId xmlns:a16="http://schemas.microsoft.com/office/drawing/2014/main" id="{626ED888-5C91-4399-BF56-97A2C9A9FC02}"/>
              </a:ext>
            </a:extLst>
          </p:cNvPr>
          <p:cNvCxnSpPr>
            <a:cxnSpLocks/>
            <a:stCxn id="10" idx="2"/>
            <a:endCxn id="7" idx="0"/>
          </p:cNvCxnSpPr>
          <p:nvPr/>
        </p:nvCxnSpPr>
        <p:spPr>
          <a:xfrm>
            <a:off x="9147969" y="5996622"/>
            <a:ext cx="0" cy="1096010"/>
          </a:xfrm>
          <a:prstGeom prst="straightConnector1">
            <a:avLst/>
          </a:prstGeom>
          <a:ln w="76200">
            <a:solidFill>
              <a:srgbClr val="A2BB0A"/>
            </a:solidFill>
            <a:tailEnd type="triangle"/>
          </a:ln>
        </p:spPr>
        <p:style>
          <a:lnRef idx="1">
            <a:schemeClr val="accent1"/>
          </a:lnRef>
          <a:fillRef idx="0">
            <a:schemeClr val="accent1"/>
          </a:fillRef>
          <a:effectRef idx="0">
            <a:schemeClr val="accent1"/>
          </a:effectRef>
          <a:fontRef idx="minor">
            <a:schemeClr val="tx1"/>
          </a:fontRef>
        </p:style>
      </p:cxnSp>
      <p:sp>
        <p:nvSpPr>
          <p:cNvPr id="9" name="Arrow: Right 8">
            <a:extLst>
              <a:ext uri="{FF2B5EF4-FFF2-40B4-BE49-F238E27FC236}">
                <a16:creationId xmlns:a16="http://schemas.microsoft.com/office/drawing/2014/main" id="{FF300E21-4B1D-474A-899E-8A2DD8C2D40F}"/>
              </a:ext>
            </a:extLst>
          </p:cNvPr>
          <p:cNvSpPr/>
          <p:nvPr/>
        </p:nvSpPr>
        <p:spPr>
          <a:xfrm>
            <a:off x="6737350" y="3302000"/>
            <a:ext cx="1765295" cy="701731"/>
          </a:xfrm>
          <a:prstGeom prst="rightArrow">
            <a:avLst/>
          </a:prstGeom>
          <a:solidFill>
            <a:srgbClr val="F18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A3197BF2-2D8E-4CE0-8CD1-0D0D1ABF16ED}"/>
              </a:ext>
            </a:extLst>
          </p:cNvPr>
          <p:cNvSpPr/>
          <p:nvPr/>
        </p:nvSpPr>
        <p:spPr>
          <a:xfrm>
            <a:off x="6737349" y="6193761"/>
            <a:ext cx="1765295" cy="701731"/>
          </a:xfrm>
          <a:prstGeom prst="rightArrow">
            <a:avLst/>
          </a:prstGeom>
          <a:solidFill>
            <a:srgbClr val="F18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886446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D986F7-197D-4124-9260-EB1870EA7AE4}"/>
              </a:ext>
            </a:extLst>
          </p:cNvPr>
          <p:cNvSpPr>
            <a:spLocks noGrp="1"/>
          </p:cNvSpPr>
          <p:nvPr>
            <p:ph type="title"/>
          </p:nvPr>
        </p:nvSpPr>
        <p:spPr>
          <a:xfrm>
            <a:off x="713715" y="823460"/>
            <a:ext cx="17038873" cy="701731"/>
          </a:xfrm>
        </p:spPr>
        <p:txBody>
          <a:bodyPr/>
          <a:lstStyle/>
          <a:p>
            <a:r>
              <a:rPr lang="en-US" dirty="0"/>
              <a:t>Response time</a:t>
            </a:r>
          </a:p>
        </p:txBody>
      </p:sp>
      <p:cxnSp>
        <p:nvCxnSpPr>
          <p:cNvPr id="5" name="Straight Arrow Connector 4">
            <a:extLst>
              <a:ext uri="{FF2B5EF4-FFF2-40B4-BE49-F238E27FC236}">
                <a16:creationId xmlns:a16="http://schemas.microsoft.com/office/drawing/2014/main" id="{DBD9318D-240F-450E-9823-9C68F95AAC1F}"/>
              </a:ext>
            </a:extLst>
          </p:cNvPr>
          <p:cNvCxnSpPr>
            <a:cxnSpLocks/>
            <a:stCxn id="6" idx="2"/>
            <a:endCxn id="10" idx="0"/>
          </p:cNvCxnSpPr>
          <p:nvPr/>
        </p:nvCxnSpPr>
        <p:spPr>
          <a:xfrm>
            <a:off x="9147969" y="3074352"/>
            <a:ext cx="0" cy="1219200"/>
          </a:xfrm>
          <a:prstGeom prst="straightConnector1">
            <a:avLst/>
          </a:prstGeom>
          <a:ln w="76200">
            <a:solidFill>
              <a:srgbClr val="A2BB0A"/>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CA71E18A-6A18-4FE3-9BB1-FF23986F2FED}"/>
              </a:ext>
            </a:extLst>
          </p:cNvPr>
          <p:cNvSpPr txBox="1"/>
          <p:nvPr/>
        </p:nvSpPr>
        <p:spPr>
          <a:xfrm>
            <a:off x="7410271" y="1371282"/>
            <a:ext cx="3475396" cy="1703070"/>
          </a:xfrm>
          <a:prstGeom prst="rect">
            <a:avLst/>
          </a:prstGeom>
          <a:solidFill>
            <a:srgbClr val="005596"/>
          </a:solidFill>
        </p:spPr>
        <p:txBody>
          <a:bodyPr wrap="square" rtlCol="0" anchor="ctr">
            <a:noAutofit/>
          </a:bodyPr>
          <a:lstStyle/>
          <a:p>
            <a:pPr algn="ctr"/>
            <a:r>
              <a:rPr lang="en-US" dirty="0">
                <a:solidFill>
                  <a:schemeClr val="bg1"/>
                </a:solidFill>
              </a:rPr>
              <a:t>Frontend</a:t>
            </a:r>
          </a:p>
          <a:p>
            <a:pPr algn="ctr"/>
            <a:r>
              <a:rPr lang="en-US" sz="1800" dirty="0">
                <a:solidFill>
                  <a:schemeClr val="bg1"/>
                </a:solidFill>
              </a:rPr>
              <a:t>200ms</a:t>
            </a:r>
          </a:p>
        </p:txBody>
      </p:sp>
      <p:sp>
        <p:nvSpPr>
          <p:cNvPr id="7" name="TextBox 6">
            <a:extLst>
              <a:ext uri="{FF2B5EF4-FFF2-40B4-BE49-F238E27FC236}">
                <a16:creationId xmlns:a16="http://schemas.microsoft.com/office/drawing/2014/main" id="{E7B453E4-5E2C-487F-925D-FEF4FCC95134}"/>
              </a:ext>
            </a:extLst>
          </p:cNvPr>
          <p:cNvSpPr txBox="1"/>
          <p:nvPr/>
        </p:nvSpPr>
        <p:spPr>
          <a:xfrm>
            <a:off x="7410271" y="7092632"/>
            <a:ext cx="3475396" cy="1703070"/>
          </a:xfrm>
          <a:prstGeom prst="rect">
            <a:avLst/>
          </a:prstGeom>
          <a:solidFill>
            <a:srgbClr val="005596"/>
          </a:solidFill>
        </p:spPr>
        <p:txBody>
          <a:bodyPr wrap="square" rtlCol="0" anchor="ctr">
            <a:noAutofit/>
          </a:bodyPr>
          <a:lstStyle/>
          <a:p>
            <a:pPr algn="ctr"/>
            <a:r>
              <a:rPr lang="en-US" dirty="0">
                <a:solidFill>
                  <a:schemeClr val="bg1"/>
                </a:solidFill>
              </a:rPr>
              <a:t>Billing</a:t>
            </a:r>
          </a:p>
          <a:p>
            <a:pPr algn="ctr"/>
            <a:r>
              <a:rPr lang="en-US" sz="1800" dirty="0">
                <a:solidFill>
                  <a:schemeClr val="bg1"/>
                </a:solidFill>
              </a:rPr>
              <a:t>200ms</a:t>
            </a:r>
          </a:p>
        </p:txBody>
      </p:sp>
      <p:sp>
        <p:nvSpPr>
          <p:cNvPr id="10" name="TextBox 9">
            <a:extLst>
              <a:ext uri="{FF2B5EF4-FFF2-40B4-BE49-F238E27FC236}">
                <a16:creationId xmlns:a16="http://schemas.microsoft.com/office/drawing/2014/main" id="{CCFC2EB2-58A9-4F8E-A009-ACEF658D335F}"/>
              </a:ext>
            </a:extLst>
          </p:cNvPr>
          <p:cNvSpPr txBox="1"/>
          <p:nvPr/>
        </p:nvSpPr>
        <p:spPr>
          <a:xfrm>
            <a:off x="7410271" y="4293552"/>
            <a:ext cx="3475396" cy="1703070"/>
          </a:xfrm>
          <a:prstGeom prst="rect">
            <a:avLst/>
          </a:prstGeom>
          <a:solidFill>
            <a:srgbClr val="005596"/>
          </a:solidFill>
        </p:spPr>
        <p:txBody>
          <a:bodyPr wrap="square" rtlCol="0" anchor="ctr">
            <a:noAutofit/>
          </a:bodyPr>
          <a:lstStyle/>
          <a:p>
            <a:pPr algn="ctr"/>
            <a:r>
              <a:rPr lang="en-US" dirty="0">
                <a:solidFill>
                  <a:schemeClr val="bg1"/>
                </a:solidFill>
              </a:rPr>
              <a:t>Ordering</a:t>
            </a:r>
          </a:p>
          <a:p>
            <a:pPr algn="ctr"/>
            <a:r>
              <a:rPr lang="en-US" sz="1800" dirty="0">
                <a:solidFill>
                  <a:schemeClr val="bg1"/>
                </a:solidFill>
              </a:rPr>
              <a:t>200ms</a:t>
            </a:r>
          </a:p>
        </p:txBody>
      </p:sp>
      <p:cxnSp>
        <p:nvCxnSpPr>
          <p:cNvPr id="13" name="Straight Arrow Connector 12">
            <a:extLst>
              <a:ext uri="{FF2B5EF4-FFF2-40B4-BE49-F238E27FC236}">
                <a16:creationId xmlns:a16="http://schemas.microsoft.com/office/drawing/2014/main" id="{626ED888-5C91-4399-BF56-97A2C9A9FC02}"/>
              </a:ext>
            </a:extLst>
          </p:cNvPr>
          <p:cNvCxnSpPr>
            <a:cxnSpLocks/>
            <a:stCxn id="10" idx="2"/>
            <a:endCxn id="7" idx="0"/>
          </p:cNvCxnSpPr>
          <p:nvPr/>
        </p:nvCxnSpPr>
        <p:spPr>
          <a:xfrm>
            <a:off x="9147969" y="5996622"/>
            <a:ext cx="0" cy="1096010"/>
          </a:xfrm>
          <a:prstGeom prst="straightConnector1">
            <a:avLst/>
          </a:prstGeom>
          <a:ln w="76200">
            <a:solidFill>
              <a:srgbClr val="A2BB0A"/>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25849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D986F7-197D-4124-9260-EB1870EA7AE4}"/>
              </a:ext>
            </a:extLst>
          </p:cNvPr>
          <p:cNvSpPr>
            <a:spLocks noGrp="1"/>
          </p:cNvSpPr>
          <p:nvPr>
            <p:ph type="title"/>
          </p:nvPr>
        </p:nvSpPr>
        <p:spPr>
          <a:xfrm>
            <a:off x="713715" y="823460"/>
            <a:ext cx="17038873" cy="701731"/>
          </a:xfrm>
        </p:spPr>
        <p:txBody>
          <a:bodyPr/>
          <a:lstStyle/>
          <a:p>
            <a:r>
              <a:rPr lang="en-US" dirty="0"/>
              <a:t>Conway’s Law</a:t>
            </a:r>
          </a:p>
        </p:txBody>
      </p:sp>
      <p:cxnSp>
        <p:nvCxnSpPr>
          <p:cNvPr id="5" name="Straight Arrow Connector 4">
            <a:extLst>
              <a:ext uri="{FF2B5EF4-FFF2-40B4-BE49-F238E27FC236}">
                <a16:creationId xmlns:a16="http://schemas.microsoft.com/office/drawing/2014/main" id="{DBD9318D-240F-450E-9823-9C68F95AAC1F}"/>
              </a:ext>
            </a:extLst>
          </p:cNvPr>
          <p:cNvCxnSpPr>
            <a:cxnSpLocks/>
            <a:stCxn id="6" idx="2"/>
            <a:endCxn id="10" idx="0"/>
          </p:cNvCxnSpPr>
          <p:nvPr/>
        </p:nvCxnSpPr>
        <p:spPr>
          <a:xfrm>
            <a:off x="9147969" y="3074352"/>
            <a:ext cx="0" cy="1219200"/>
          </a:xfrm>
          <a:prstGeom prst="straightConnector1">
            <a:avLst/>
          </a:prstGeom>
          <a:ln w="76200">
            <a:solidFill>
              <a:srgbClr val="A2BB0A"/>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CA71E18A-6A18-4FE3-9BB1-FF23986F2FED}"/>
              </a:ext>
            </a:extLst>
          </p:cNvPr>
          <p:cNvSpPr txBox="1"/>
          <p:nvPr/>
        </p:nvSpPr>
        <p:spPr>
          <a:xfrm>
            <a:off x="7410271" y="1371282"/>
            <a:ext cx="3475396" cy="1703070"/>
          </a:xfrm>
          <a:prstGeom prst="rect">
            <a:avLst/>
          </a:prstGeom>
          <a:solidFill>
            <a:srgbClr val="005596"/>
          </a:solidFill>
        </p:spPr>
        <p:txBody>
          <a:bodyPr wrap="square" rtlCol="0" anchor="ctr">
            <a:noAutofit/>
          </a:bodyPr>
          <a:lstStyle/>
          <a:p>
            <a:pPr algn="ctr"/>
            <a:r>
              <a:rPr lang="en-US" dirty="0">
                <a:solidFill>
                  <a:schemeClr val="bg1"/>
                </a:solidFill>
              </a:rPr>
              <a:t>Frontend Team</a:t>
            </a:r>
            <a:endParaRPr lang="en-US" sz="1800" dirty="0">
              <a:solidFill>
                <a:schemeClr val="bg1"/>
              </a:solidFill>
            </a:endParaRPr>
          </a:p>
        </p:txBody>
      </p:sp>
      <p:sp>
        <p:nvSpPr>
          <p:cNvPr id="7" name="TextBox 6">
            <a:extLst>
              <a:ext uri="{FF2B5EF4-FFF2-40B4-BE49-F238E27FC236}">
                <a16:creationId xmlns:a16="http://schemas.microsoft.com/office/drawing/2014/main" id="{E7B453E4-5E2C-487F-925D-FEF4FCC95134}"/>
              </a:ext>
            </a:extLst>
          </p:cNvPr>
          <p:cNvSpPr txBox="1"/>
          <p:nvPr/>
        </p:nvSpPr>
        <p:spPr>
          <a:xfrm>
            <a:off x="7410271" y="7092632"/>
            <a:ext cx="3475396" cy="1703070"/>
          </a:xfrm>
          <a:prstGeom prst="rect">
            <a:avLst/>
          </a:prstGeom>
          <a:solidFill>
            <a:srgbClr val="005596"/>
          </a:solidFill>
        </p:spPr>
        <p:txBody>
          <a:bodyPr wrap="square" rtlCol="0" anchor="ctr">
            <a:noAutofit/>
          </a:bodyPr>
          <a:lstStyle/>
          <a:p>
            <a:pPr algn="ctr"/>
            <a:r>
              <a:rPr lang="en-US" dirty="0">
                <a:solidFill>
                  <a:schemeClr val="bg1"/>
                </a:solidFill>
              </a:rPr>
              <a:t>Billing Team</a:t>
            </a:r>
            <a:endParaRPr lang="en-US" sz="1800" dirty="0">
              <a:solidFill>
                <a:schemeClr val="bg1"/>
              </a:solidFill>
            </a:endParaRPr>
          </a:p>
        </p:txBody>
      </p:sp>
      <p:sp>
        <p:nvSpPr>
          <p:cNvPr id="10" name="TextBox 9">
            <a:extLst>
              <a:ext uri="{FF2B5EF4-FFF2-40B4-BE49-F238E27FC236}">
                <a16:creationId xmlns:a16="http://schemas.microsoft.com/office/drawing/2014/main" id="{CCFC2EB2-58A9-4F8E-A009-ACEF658D335F}"/>
              </a:ext>
            </a:extLst>
          </p:cNvPr>
          <p:cNvSpPr txBox="1"/>
          <p:nvPr/>
        </p:nvSpPr>
        <p:spPr>
          <a:xfrm>
            <a:off x="7410271" y="4293552"/>
            <a:ext cx="3475396" cy="1703070"/>
          </a:xfrm>
          <a:prstGeom prst="rect">
            <a:avLst/>
          </a:prstGeom>
          <a:solidFill>
            <a:srgbClr val="005596"/>
          </a:solidFill>
        </p:spPr>
        <p:txBody>
          <a:bodyPr wrap="square" rtlCol="0" anchor="ctr">
            <a:noAutofit/>
          </a:bodyPr>
          <a:lstStyle/>
          <a:p>
            <a:pPr algn="ctr"/>
            <a:r>
              <a:rPr lang="en-US" dirty="0">
                <a:solidFill>
                  <a:schemeClr val="bg1"/>
                </a:solidFill>
              </a:rPr>
              <a:t>Backend Team</a:t>
            </a:r>
            <a:endParaRPr lang="en-US" sz="1800" dirty="0">
              <a:solidFill>
                <a:schemeClr val="bg1"/>
              </a:solidFill>
            </a:endParaRPr>
          </a:p>
        </p:txBody>
      </p:sp>
      <p:cxnSp>
        <p:nvCxnSpPr>
          <p:cNvPr id="13" name="Straight Arrow Connector 12">
            <a:extLst>
              <a:ext uri="{FF2B5EF4-FFF2-40B4-BE49-F238E27FC236}">
                <a16:creationId xmlns:a16="http://schemas.microsoft.com/office/drawing/2014/main" id="{626ED888-5C91-4399-BF56-97A2C9A9FC02}"/>
              </a:ext>
            </a:extLst>
          </p:cNvPr>
          <p:cNvCxnSpPr>
            <a:cxnSpLocks/>
            <a:stCxn id="10" idx="2"/>
            <a:endCxn id="7" idx="0"/>
          </p:cNvCxnSpPr>
          <p:nvPr/>
        </p:nvCxnSpPr>
        <p:spPr>
          <a:xfrm>
            <a:off x="9147969" y="5996622"/>
            <a:ext cx="0" cy="1096010"/>
          </a:xfrm>
          <a:prstGeom prst="straightConnector1">
            <a:avLst/>
          </a:prstGeom>
          <a:ln w="76200">
            <a:solidFill>
              <a:srgbClr val="A2BB0A"/>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72544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D986F7-197D-4124-9260-EB1870EA7AE4}"/>
              </a:ext>
            </a:extLst>
          </p:cNvPr>
          <p:cNvSpPr>
            <a:spLocks noGrp="1"/>
          </p:cNvSpPr>
          <p:nvPr>
            <p:ph type="title"/>
          </p:nvPr>
        </p:nvSpPr>
        <p:spPr>
          <a:xfrm>
            <a:off x="713715" y="823460"/>
            <a:ext cx="17038873" cy="701731"/>
          </a:xfrm>
        </p:spPr>
        <p:txBody>
          <a:bodyPr/>
          <a:lstStyle/>
          <a:p>
            <a:r>
              <a:rPr lang="en-US" dirty="0"/>
              <a:t>Technology</a:t>
            </a:r>
          </a:p>
        </p:txBody>
      </p:sp>
      <p:cxnSp>
        <p:nvCxnSpPr>
          <p:cNvPr id="5" name="Straight Arrow Connector 4">
            <a:extLst>
              <a:ext uri="{FF2B5EF4-FFF2-40B4-BE49-F238E27FC236}">
                <a16:creationId xmlns:a16="http://schemas.microsoft.com/office/drawing/2014/main" id="{DBD9318D-240F-450E-9823-9C68F95AAC1F}"/>
              </a:ext>
            </a:extLst>
          </p:cNvPr>
          <p:cNvCxnSpPr>
            <a:cxnSpLocks/>
            <a:stCxn id="6" idx="2"/>
            <a:endCxn id="10" idx="0"/>
          </p:cNvCxnSpPr>
          <p:nvPr/>
        </p:nvCxnSpPr>
        <p:spPr>
          <a:xfrm>
            <a:off x="9147969" y="3074352"/>
            <a:ext cx="0" cy="1219200"/>
          </a:xfrm>
          <a:prstGeom prst="straightConnector1">
            <a:avLst/>
          </a:prstGeom>
          <a:ln w="76200">
            <a:solidFill>
              <a:srgbClr val="A2BB0A"/>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CA71E18A-6A18-4FE3-9BB1-FF23986F2FED}"/>
              </a:ext>
            </a:extLst>
          </p:cNvPr>
          <p:cNvSpPr txBox="1"/>
          <p:nvPr/>
        </p:nvSpPr>
        <p:spPr>
          <a:xfrm>
            <a:off x="7410271" y="1371282"/>
            <a:ext cx="3475396" cy="1703070"/>
          </a:xfrm>
          <a:prstGeom prst="rect">
            <a:avLst/>
          </a:prstGeom>
          <a:solidFill>
            <a:srgbClr val="005596"/>
          </a:solidFill>
        </p:spPr>
        <p:txBody>
          <a:bodyPr wrap="square" rtlCol="0" anchor="ctr">
            <a:noAutofit/>
          </a:bodyPr>
          <a:lstStyle/>
          <a:p>
            <a:pPr algn="ctr"/>
            <a:r>
              <a:rPr lang="en-US" dirty="0">
                <a:solidFill>
                  <a:schemeClr val="bg1"/>
                </a:solidFill>
              </a:rPr>
              <a:t>JavaScript</a:t>
            </a:r>
            <a:endParaRPr lang="en-US" sz="1800" dirty="0">
              <a:solidFill>
                <a:schemeClr val="bg1"/>
              </a:solidFill>
            </a:endParaRPr>
          </a:p>
        </p:txBody>
      </p:sp>
      <p:sp>
        <p:nvSpPr>
          <p:cNvPr id="7" name="TextBox 6">
            <a:extLst>
              <a:ext uri="{FF2B5EF4-FFF2-40B4-BE49-F238E27FC236}">
                <a16:creationId xmlns:a16="http://schemas.microsoft.com/office/drawing/2014/main" id="{E7B453E4-5E2C-487F-925D-FEF4FCC95134}"/>
              </a:ext>
            </a:extLst>
          </p:cNvPr>
          <p:cNvSpPr txBox="1"/>
          <p:nvPr/>
        </p:nvSpPr>
        <p:spPr>
          <a:xfrm>
            <a:off x="7410271" y="7092632"/>
            <a:ext cx="3475396" cy="1703070"/>
          </a:xfrm>
          <a:prstGeom prst="rect">
            <a:avLst/>
          </a:prstGeom>
          <a:solidFill>
            <a:srgbClr val="005596"/>
          </a:solidFill>
        </p:spPr>
        <p:txBody>
          <a:bodyPr wrap="square" rtlCol="0" anchor="ctr">
            <a:noAutofit/>
          </a:bodyPr>
          <a:lstStyle/>
          <a:p>
            <a:pPr algn="ctr"/>
            <a:r>
              <a:rPr lang="en-US" dirty="0">
                <a:solidFill>
                  <a:schemeClr val="bg1"/>
                </a:solidFill>
              </a:rPr>
              <a:t>Python</a:t>
            </a:r>
            <a:endParaRPr lang="en-US" sz="1800" dirty="0">
              <a:solidFill>
                <a:schemeClr val="bg1"/>
              </a:solidFill>
            </a:endParaRPr>
          </a:p>
        </p:txBody>
      </p:sp>
      <p:sp>
        <p:nvSpPr>
          <p:cNvPr id="10" name="TextBox 9">
            <a:extLst>
              <a:ext uri="{FF2B5EF4-FFF2-40B4-BE49-F238E27FC236}">
                <a16:creationId xmlns:a16="http://schemas.microsoft.com/office/drawing/2014/main" id="{CCFC2EB2-58A9-4F8E-A009-ACEF658D335F}"/>
              </a:ext>
            </a:extLst>
          </p:cNvPr>
          <p:cNvSpPr txBox="1"/>
          <p:nvPr/>
        </p:nvSpPr>
        <p:spPr>
          <a:xfrm>
            <a:off x="7410271" y="4293552"/>
            <a:ext cx="3475396" cy="1703070"/>
          </a:xfrm>
          <a:prstGeom prst="rect">
            <a:avLst/>
          </a:prstGeom>
          <a:solidFill>
            <a:srgbClr val="005596"/>
          </a:solidFill>
        </p:spPr>
        <p:txBody>
          <a:bodyPr wrap="square" rtlCol="0" anchor="ctr">
            <a:noAutofit/>
          </a:bodyPr>
          <a:lstStyle/>
          <a:p>
            <a:pPr algn="ctr"/>
            <a:r>
              <a:rPr lang="en-US" dirty="0">
                <a:solidFill>
                  <a:schemeClr val="bg1"/>
                </a:solidFill>
              </a:rPr>
              <a:t>Java</a:t>
            </a:r>
            <a:endParaRPr lang="en-US" sz="1800" dirty="0">
              <a:solidFill>
                <a:schemeClr val="bg1"/>
              </a:solidFill>
            </a:endParaRPr>
          </a:p>
        </p:txBody>
      </p:sp>
      <p:cxnSp>
        <p:nvCxnSpPr>
          <p:cNvPr id="13" name="Straight Arrow Connector 12">
            <a:extLst>
              <a:ext uri="{FF2B5EF4-FFF2-40B4-BE49-F238E27FC236}">
                <a16:creationId xmlns:a16="http://schemas.microsoft.com/office/drawing/2014/main" id="{626ED888-5C91-4399-BF56-97A2C9A9FC02}"/>
              </a:ext>
            </a:extLst>
          </p:cNvPr>
          <p:cNvCxnSpPr>
            <a:cxnSpLocks/>
            <a:stCxn id="10" idx="2"/>
            <a:endCxn id="7" idx="0"/>
          </p:cNvCxnSpPr>
          <p:nvPr/>
        </p:nvCxnSpPr>
        <p:spPr>
          <a:xfrm>
            <a:off x="9147969" y="5996622"/>
            <a:ext cx="0" cy="1096010"/>
          </a:xfrm>
          <a:prstGeom prst="straightConnector1">
            <a:avLst/>
          </a:prstGeom>
          <a:ln w="76200">
            <a:solidFill>
              <a:srgbClr val="A2BB0A"/>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648131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8BDF6F-C00D-4823-B34D-65ECDC98CB2A}"/>
              </a:ext>
            </a:extLst>
          </p:cNvPr>
          <p:cNvSpPr>
            <a:spLocks noGrp="1"/>
          </p:cNvSpPr>
          <p:nvPr>
            <p:ph type="title"/>
          </p:nvPr>
        </p:nvSpPr>
        <p:spPr>
          <a:xfrm>
            <a:off x="722872" y="8381339"/>
            <a:ext cx="8205494" cy="590931"/>
          </a:xfrm>
        </p:spPr>
        <p:txBody>
          <a:bodyPr/>
          <a:lstStyle/>
          <a:p>
            <a:r>
              <a:rPr lang="en-US" dirty="0"/>
              <a:t>Service Meshes, Frameworks</a:t>
            </a:r>
          </a:p>
        </p:txBody>
      </p:sp>
      <p:sp>
        <p:nvSpPr>
          <p:cNvPr id="6" name="TextBox 5">
            <a:extLst>
              <a:ext uri="{FF2B5EF4-FFF2-40B4-BE49-F238E27FC236}">
                <a16:creationId xmlns:a16="http://schemas.microsoft.com/office/drawing/2014/main" id="{02A3D71C-37C6-4801-9786-8C091A9A4185}"/>
              </a:ext>
            </a:extLst>
          </p:cNvPr>
          <p:cNvSpPr txBox="1"/>
          <p:nvPr/>
        </p:nvSpPr>
        <p:spPr>
          <a:xfrm>
            <a:off x="794436" y="9304234"/>
            <a:ext cx="4928529" cy="307777"/>
          </a:xfrm>
          <a:prstGeom prst="rect">
            <a:avLst/>
          </a:prstGeom>
          <a:noFill/>
        </p:spPr>
        <p:txBody>
          <a:bodyPr wrap="none" rtlCol="0">
            <a:spAutoFit/>
          </a:bodyPr>
          <a:lstStyle/>
          <a:p>
            <a:r>
              <a:rPr lang="en-US" sz="1400" dirty="0">
                <a:solidFill>
                  <a:schemeClr val="bg1"/>
                </a:solidFill>
              </a:rPr>
              <a:t>Source: </a:t>
            </a:r>
            <a:r>
              <a:rPr lang="en-US" sz="1400" dirty="0" err="1">
                <a:solidFill>
                  <a:schemeClr val="bg1"/>
                </a:solidFill>
              </a:rPr>
              <a:t>Unsplash</a:t>
            </a:r>
            <a:r>
              <a:rPr lang="en-US" sz="1400" dirty="0">
                <a:solidFill>
                  <a:schemeClr val="bg1"/>
                </a:solidFill>
              </a:rPr>
              <a:t>/</a:t>
            </a:r>
            <a:r>
              <a:rPr lang="en-US" sz="1400" dirty="0" err="1">
                <a:solidFill>
                  <a:schemeClr val="bg1"/>
                </a:solidFill>
              </a:rPr>
              <a:t>Xiong</a:t>
            </a:r>
            <a:r>
              <a:rPr lang="en-US" sz="1400" dirty="0">
                <a:solidFill>
                  <a:schemeClr val="bg1"/>
                </a:solidFill>
              </a:rPr>
              <a:t> Yan under </a:t>
            </a:r>
            <a:r>
              <a:rPr lang="en-US" sz="1400" dirty="0" err="1">
                <a:solidFill>
                  <a:schemeClr val="bg1"/>
                </a:solidFill>
              </a:rPr>
              <a:t>Unsplash</a:t>
            </a:r>
            <a:r>
              <a:rPr lang="en-US" sz="1400" dirty="0">
                <a:solidFill>
                  <a:schemeClr val="bg1"/>
                </a:solidFill>
              </a:rPr>
              <a:t> License</a:t>
            </a:r>
          </a:p>
        </p:txBody>
      </p:sp>
    </p:spTree>
    <p:extLst>
      <p:ext uri="{BB962C8B-B14F-4D97-AF65-F5344CB8AC3E}">
        <p14:creationId xmlns:p14="http://schemas.microsoft.com/office/powerpoint/2010/main" val="202736364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D986F7-197D-4124-9260-EB1870EA7AE4}"/>
              </a:ext>
            </a:extLst>
          </p:cNvPr>
          <p:cNvSpPr>
            <a:spLocks noGrp="1"/>
          </p:cNvSpPr>
          <p:nvPr>
            <p:ph type="title"/>
          </p:nvPr>
        </p:nvSpPr>
        <p:spPr>
          <a:xfrm>
            <a:off x="713715" y="823460"/>
            <a:ext cx="17038873" cy="701731"/>
          </a:xfrm>
        </p:spPr>
        <p:txBody>
          <a:bodyPr/>
          <a:lstStyle/>
          <a:p>
            <a:r>
              <a:rPr lang="en-US" dirty="0"/>
              <a:t>Service Meshes</a:t>
            </a:r>
          </a:p>
        </p:txBody>
      </p:sp>
      <p:sp>
        <p:nvSpPr>
          <p:cNvPr id="8" name="Text Placeholder 3">
            <a:extLst>
              <a:ext uri="{FF2B5EF4-FFF2-40B4-BE49-F238E27FC236}">
                <a16:creationId xmlns:a16="http://schemas.microsoft.com/office/drawing/2014/main" id="{8D8F6481-0A95-4EA1-BA69-D6200615F22C}"/>
              </a:ext>
            </a:extLst>
          </p:cNvPr>
          <p:cNvSpPr>
            <a:spLocks noGrp="1"/>
          </p:cNvSpPr>
          <p:nvPr>
            <p:ph type="body" sz="quarter" idx="10"/>
          </p:nvPr>
        </p:nvSpPr>
        <p:spPr>
          <a:xfrm>
            <a:off x="4299143" y="1800003"/>
            <a:ext cx="9697653" cy="7331333"/>
          </a:xfrm>
          <a:ln>
            <a:noFill/>
          </a:ln>
        </p:spPr>
        <p:txBody>
          <a:bodyPr anchor="ctr"/>
          <a:lstStyle/>
          <a:p>
            <a:r>
              <a:rPr lang="en-US" dirty="0">
                <a:solidFill>
                  <a:srgbClr val="005596"/>
                </a:solidFill>
              </a:rPr>
              <a:t> </a:t>
            </a:r>
            <a:r>
              <a:rPr lang="en-US" dirty="0"/>
              <a:t>Help with API versioning.</a:t>
            </a:r>
          </a:p>
          <a:p>
            <a:r>
              <a:rPr lang="en-US" dirty="0">
                <a:solidFill>
                  <a:srgbClr val="005596"/>
                </a:solidFill>
              </a:rPr>
              <a:t> </a:t>
            </a:r>
            <a:r>
              <a:rPr lang="en-US" dirty="0"/>
              <a:t>Implement a circuit breaker.</a:t>
            </a:r>
          </a:p>
          <a:p>
            <a:r>
              <a:rPr lang="en-US" dirty="0">
                <a:solidFill>
                  <a:srgbClr val="005596"/>
                </a:solidFill>
              </a:rPr>
              <a:t> </a:t>
            </a:r>
            <a:r>
              <a:rPr lang="en-US" dirty="0"/>
              <a:t>Can span multiple Kubernetes </a:t>
            </a:r>
            <a:br>
              <a:rPr lang="en-US" dirty="0"/>
            </a:br>
            <a:r>
              <a:rPr lang="en-US" dirty="0"/>
              <a:t> clusters.</a:t>
            </a:r>
          </a:p>
        </p:txBody>
      </p:sp>
    </p:spTree>
    <p:extLst>
      <p:ext uri="{BB962C8B-B14F-4D97-AF65-F5344CB8AC3E}">
        <p14:creationId xmlns:p14="http://schemas.microsoft.com/office/powerpoint/2010/main" val="298835800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2000" b="-12000"/>
          </a:stretch>
        </a:blip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71B447F-DF05-4FE4-8554-5FF73C2B7C38}"/>
              </a:ext>
            </a:extLst>
          </p:cNvPr>
          <p:cNvSpPr>
            <a:spLocks noGrp="1"/>
          </p:cNvSpPr>
          <p:nvPr>
            <p:ph type="title"/>
          </p:nvPr>
        </p:nvSpPr>
        <p:spPr/>
        <p:txBody>
          <a:bodyPr/>
          <a:lstStyle/>
          <a:p>
            <a:r>
              <a:rPr lang="en-US" dirty="0"/>
              <a:t>Thank you!</a:t>
            </a:r>
          </a:p>
        </p:txBody>
      </p:sp>
      <p:sp>
        <p:nvSpPr>
          <p:cNvPr id="4" name="Slide Number Placeholder 3">
            <a:extLst>
              <a:ext uri="{FF2B5EF4-FFF2-40B4-BE49-F238E27FC236}">
                <a16:creationId xmlns:a16="http://schemas.microsoft.com/office/drawing/2014/main" id="{7E0FFFD1-0612-4008-9DD1-98DC4A54085F}"/>
              </a:ext>
            </a:extLst>
          </p:cNvPr>
          <p:cNvSpPr>
            <a:spLocks noGrp="1"/>
          </p:cNvSpPr>
          <p:nvPr>
            <p:ph type="sldNum" sz="quarter" idx="4294967295"/>
          </p:nvPr>
        </p:nvSpPr>
        <p:spPr>
          <a:xfrm>
            <a:off x="13869988" y="12598400"/>
            <a:ext cx="4425950" cy="736600"/>
          </a:xfrm>
        </p:spPr>
        <p:txBody>
          <a:bodyPr/>
          <a:lstStyle/>
          <a:p>
            <a:r>
              <a:rPr lang="de-AT"/>
              <a:t>page </a:t>
            </a:r>
            <a:fld id="{A638BCF4-1E99-42C2-B624-5B8F04E362FC}" type="slidenum">
              <a:rPr lang="de-AT" smtClean="0"/>
              <a:pPr/>
              <a:t>36</a:t>
            </a:fld>
            <a:endParaRPr lang="de-AT"/>
          </a:p>
        </p:txBody>
      </p:sp>
      <p:sp>
        <p:nvSpPr>
          <p:cNvPr id="7" name="TextBox 6">
            <a:extLst>
              <a:ext uri="{FF2B5EF4-FFF2-40B4-BE49-F238E27FC236}">
                <a16:creationId xmlns:a16="http://schemas.microsoft.com/office/drawing/2014/main" id="{F9FD1F07-F32A-48FE-A50E-39E02937E56F}"/>
              </a:ext>
            </a:extLst>
          </p:cNvPr>
          <p:cNvSpPr txBox="1"/>
          <p:nvPr/>
        </p:nvSpPr>
        <p:spPr>
          <a:xfrm>
            <a:off x="794436" y="9304234"/>
            <a:ext cx="5452005" cy="307777"/>
          </a:xfrm>
          <a:prstGeom prst="rect">
            <a:avLst/>
          </a:prstGeom>
          <a:noFill/>
        </p:spPr>
        <p:txBody>
          <a:bodyPr wrap="none" rtlCol="0">
            <a:spAutoFit/>
          </a:bodyPr>
          <a:lstStyle/>
          <a:p>
            <a:r>
              <a:rPr lang="en-US" sz="1400" dirty="0">
                <a:solidFill>
                  <a:schemeClr val="bg1"/>
                </a:solidFill>
              </a:rPr>
              <a:t>Source: </a:t>
            </a:r>
            <a:r>
              <a:rPr lang="en-US" sz="1400" dirty="0" err="1">
                <a:solidFill>
                  <a:schemeClr val="bg1"/>
                </a:solidFill>
              </a:rPr>
              <a:t>Unsplash</a:t>
            </a:r>
            <a:r>
              <a:rPr lang="en-US" sz="1400" dirty="0">
                <a:solidFill>
                  <a:schemeClr val="bg1"/>
                </a:solidFill>
              </a:rPr>
              <a:t>/Wilhelm Gunkel under </a:t>
            </a:r>
            <a:r>
              <a:rPr lang="en-US" sz="1400" dirty="0" err="1">
                <a:solidFill>
                  <a:schemeClr val="bg1"/>
                </a:solidFill>
              </a:rPr>
              <a:t>Unsplash</a:t>
            </a:r>
            <a:r>
              <a:rPr lang="en-US" sz="1400" dirty="0">
                <a:solidFill>
                  <a:schemeClr val="bg1"/>
                </a:solidFill>
              </a:rPr>
              <a:t> License</a:t>
            </a:r>
          </a:p>
        </p:txBody>
      </p:sp>
    </p:spTree>
    <p:extLst>
      <p:ext uri="{BB962C8B-B14F-4D97-AF65-F5344CB8AC3E}">
        <p14:creationId xmlns:p14="http://schemas.microsoft.com/office/powerpoint/2010/main" val="5111999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A1DB6CA6-1FDE-4918-85B8-AFA20471D2B6}"/>
              </a:ext>
            </a:extLst>
          </p:cNvPr>
          <p:cNvSpPr txBox="1"/>
          <p:nvPr/>
        </p:nvSpPr>
        <p:spPr>
          <a:xfrm>
            <a:off x="3968750" y="3951117"/>
            <a:ext cx="10344150" cy="2635249"/>
          </a:xfrm>
          <a:prstGeom prst="rect">
            <a:avLst/>
          </a:prstGeom>
          <a:noFill/>
          <a:ln w="57150">
            <a:solidFill>
              <a:srgbClr val="F18800"/>
            </a:solidFill>
            <a:prstDash val="dash"/>
          </a:ln>
        </p:spPr>
        <p:txBody>
          <a:bodyPr wrap="square" rtlCol="0">
            <a:noAutofit/>
          </a:bodyPr>
          <a:lstStyle/>
          <a:p>
            <a:endParaRPr lang="en-US" dirty="0"/>
          </a:p>
        </p:txBody>
      </p:sp>
      <p:sp>
        <p:nvSpPr>
          <p:cNvPr id="4" name="Title 3">
            <a:extLst>
              <a:ext uri="{FF2B5EF4-FFF2-40B4-BE49-F238E27FC236}">
                <a16:creationId xmlns:a16="http://schemas.microsoft.com/office/drawing/2014/main" id="{38CF883D-4157-4192-A45D-09D5E3B8AF89}"/>
              </a:ext>
            </a:extLst>
          </p:cNvPr>
          <p:cNvSpPr>
            <a:spLocks noGrp="1"/>
          </p:cNvSpPr>
          <p:nvPr>
            <p:ph type="title"/>
          </p:nvPr>
        </p:nvSpPr>
        <p:spPr/>
        <p:txBody>
          <a:bodyPr/>
          <a:lstStyle/>
          <a:p>
            <a:r>
              <a:rPr lang="en-US" dirty="0"/>
              <a:t>Stateless applications</a:t>
            </a:r>
          </a:p>
        </p:txBody>
      </p:sp>
      <p:cxnSp>
        <p:nvCxnSpPr>
          <p:cNvPr id="19" name="Straight Arrow Connector 18">
            <a:extLst>
              <a:ext uri="{FF2B5EF4-FFF2-40B4-BE49-F238E27FC236}">
                <a16:creationId xmlns:a16="http://schemas.microsoft.com/office/drawing/2014/main" id="{6AFB85B0-27AF-4593-9C76-583CE767C282}"/>
              </a:ext>
            </a:extLst>
          </p:cNvPr>
          <p:cNvCxnSpPr>
            <a:cxnSpLocks/>
            <a:stCxn id="8" idx="0"/>
            <a:endCxn id="6" idx="2"/>
          </p:cNvCxnSpPr>
          <p:nvPr/>
        </p:nvCxnSpPr>
        <p:spPr>
          <a:xfrm flipV="1">
            <a:off x="5685918" y="3505347"/>
            <a:ext cx="3462051" cy="941411"/>
          </a:xfrm>
          <a:prstGeom prst="straightConnector1">
            <a:avLst/>
          </a:prstGeom>
          <a:ln w="76200">
            <a:solidFill>
              <a:srgbClr val="BFBFBF"/>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07C72AFF-ACC6-4903-8E81-4DEF8CD05205}"/>
              </a:ext>
            </a:extLst>
          </p:cNvPr>
          <p:cNvCxnSpPr>
            <a:cxnSpLocks/>
            <a:stCxn id="10" idx="0"/>
            <a:endCxn id="6" idx="2"/>
          </p:cNvCxnSpPr>
          <p:nvPr/>
        </p:nvCxnSpPr>
        <p:spPr>
          <a:xfrm flipV="1">
            <a:off x="9147968" y="3505347"/>
            <a:ext cx="1" cy="941411"/>
          </a:xfrm>
          <a:prstGeom prst="straightConnector1">
            <a:avLst/>
          </a:prstGeom>
          <a:ln w="76200">
            <a:solidFill>
              <a:srgbClr val="BFBFBF"/>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5E0B030A-AEAE-4AD9-AEB2-111F32E897D5}"/>
              </a:ext>
            </a:extLst>
          </p:cNvPr>
          <p:cNvCxnSpPr>
            <a:cxnSpLocks/>
            <a:stCxn id="12" idx="0"/>
            <a:endCxn id="6" idx="2"/>
          </p:cNvCxnSpPr>
          <p:nvPr/>
        </p:nvCxnSpPr>
        <p:spPr>
          <a:xfrm flipH="1" flipV="1">
            <a:off x="9147969" y="3505347"/>
            <a:ext cx="3462051" cy="941411"/>
          </a:xfrm>
          <a:prstGeom prst="straightConnector1">
            <a:avLst/>
          </a:prstGeom>
          <a:ln w="76200">
            <a:solidFill>
              <a:srgbClr val="BFBFBF"/>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7BD49732-3F21-44B6-A6FE-2FD703D3919B}"/>
              </a:ext>
            </a:extLst>
          </p:cNvPr>
          <p:cNvCxnSpPr>
            <a:cxnSpLocks/>
            <a:stCxn id="14" idx="0"/>
          </p:cNvCxnSpPr>
          <p:nvPr/>
        </p:nvCxnSpPr>
        <p:spPr>
          <a:xfrm flipV="1">
            <a:off x="9147969" y="6149828"/>
            <a:ext cx="3462049" cy="635000"/>
          </a:xfrm>
          <a:prstGeom prst="straightConnector1">
            <a:avLst/>
          </a:prstGeom>
          <a:ln w="76200" cap="rnd">
            <a:solidFill>
              <a:srgbClr val="BFBFBF"/>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356FFD78-A577-418F-93BD-32FC3A89AA21}"/>
              </a:ext>
            </a:extLst>
          </p:cNvPr>
          <p:cNvCxnSpPr>
            <a:cxnSpLocks/>
            <a:stCxn id="14" idx="0"/>
            <a:endCxn id="10" idx="2"/>
          </p:cNvCxnSpPr>
          <p:nvPr/>
        </p:nvCxnSpPr>
        <p:spPr>
          <a:xfrm flipH="1" flipV="1">
            <a:off x="9147968" y="6149828"/>
            <a:ext cx="1" cy="635000"/>
          </a:xfrm>
          <a:prstGeom prst="straightConnector1">
            <a:avLst/>
          </a:prstGeom>
          <a:ln w="76200">
            <a:solidFill>
              <a:srgbClr val="BFBFBF"/>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BEE30894-D8E2-4F38-99BC-CFE5FD7EEBF3}"/>
              </a:ext>
            </a:extLst>
          </p:cNvPr>
          <p:cNvCxnSpPr>
            <a:cxnSpLocks/>
            <a:stCxn id="14" idx="0"/>
            <a:endCxn id="8" idx="2"/>
          </p:cNvCxnSpPr>
          <p:nvPr/>
        </p:nvCxnSpPr>
        <p:spPr>
          <a:xfrm flipH="1" flipV="1">
            <a:off x="5685918" y="6149828"/>
            <a:ext cx="3462051" cy="635000"/>
          </a:xfrm>
          <a:prstGeom prst="straightConnector1">
            <a:avLst/>
          </a:prstGeom>
          <a:ln w="76200" cap="rnd">
            <a:solidFill>
              <a:srgbClr val="BFBFBF"/>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C934B198-41BD-4FCF-B4B6-13C9155FCB62}"/>
              </a:ext>
            </a:extLst>
          </p:cNvPr>
          <p:cNvSpPr txBox="1"/>
          <p:nvPr/>
        </p:nvSpPr>
        <p:spPr>
          <a:xfrm>
            <a:off x="6985932" y="1802277"/>
            <a:ext cx="4324073" cy="1703070"/>
          </a:xfrm>
          <a:prstGeom prst="rect">
            <a:avLst/>
          </a:prstGeom>
          <a:solidFill>
            <a:srgbClr val="005596"/>
          </a:solidFill>
        </p:spPr>
        <p:txBody>
          <a:bodyPr wrap="square" rtlCol="0" anchor="ctr">
            <a:noAutofit/>
          </a:bodyPr>
          <a:lstStyle/>
          <a:p>
            <a:pPr algn="ctr"/>
            <a:r>
              <a:rPr lang="en-US" dirty="0">
                <a:solidFill>
                  <a:schemeClr val="bg1"/>
                </a:solidFill>
              </a:rPr>
              <a:t>Load Balancer</a:t>
            </a:r>
          </a:p>
        </p:txBody>
      </p:sp>
      <p:sp>
        <p:nvSpPr>
          <p:cNvPr id="8" name="TextBox 7">
            <a:extLst>
              <a:ext uri="{FF2B5EF4-FFF2-40B4-BE49-F238E27FC236}">
                <a16:creationId xmlns:a16="http://schemas.microsoft.com/office/drawing/2014/main" id="{E04830A2-2546-4AFF-B374-E4118A077E68}"/>
              </a:ext>
            </a:extLst>
          </p:cNvPr>
          <p:cNvSpPr txBox="1"/>
          <p:nvPr/>
        </p:nvSpPr>
        <p:spPr>
          <a:xfrm>
            <a:off x="4385904" y="4446758"/>
            <a:ext cx="2600028" cy="1703070"/>
          </a:xfrm>
          <a:prstGeom prst="rect">
            <a:avLst/>
          </a:prstGeom>
          <a:solidFill>
            <a:srgbClr val="A2BB0A"/>
          </a:solidFill>
        </p:spPr>
        <p:txBody>
          <a:bodyPr wrap="square" rtlCol="0" anchor="ctr">
            <a:noAutofit/>
          </a:bodyPr>
          <a:lstStyle/>
          <a:p>
            <a:pPr algn="ctr"/>
            <a:r>
              <a:rPr lang="en-US" dirty="0">
                <a:solidFill>
                  <a:schemeClr val="bg1"/>
                </a:solidFill>
              </a:rPr>
              <a:t>Application Server</a:t>
            </a:r>
          </a:p>
        </p:txBody>
      </p:sp>
      <p:sp>
        <p:nvSpPr>
          <p:cNvPr id="10" name="TextBox 9">
            <a:extLst>
              <a:ext uri="{FF2B5EF4-FFF2-40B4-BE49-F238E27FC236}">
                <a16:creationId xmlns:a16="http://schemas.microsoft.com/office/drawing/2014/main" id="{5AA96964-B798-46DE-A644-B4362B2A282A}"/>
              </a:ext>
            </a:extLst>
          </p:cNvPr>
          <p:cNvSpPr txBox="1"/>
          <p:nvPr/>
        </p:nvSpPr>
        <p:spPr>
          <a:xfrm>
            <a:off x="7847954" y="4446758"/>
            <a:ext cx="2600028" cy="1703070"/>
          </a:xfrm>
          <a:prstGeom prst="rect">
            <a:avLst/>
          </a:prstGeom>
          <a:solidFill>
            <a:srgbClr val="A2BB0A"/>
          </a:solidFill>
        </p:spPr>
        <p:txBody>
          <a:bodyPr wrap="square" rtlCol="0" anchor="ctr">
            <a:noAutofit/>
          </a:bodyPr>
          <a:lstStyle/>
          <a:p>
            <a:pPr algn="ctr"/>
            <a:r>
              <a:rPr lang="en-US" dirty="0">
                <a:solidFill>
                  <a:schemeClr val="bg1"/>
                </a:solidFill>
              </a:rPr>
              <a:t>Application Server</a:t>
            </a:r>
          </a:p>
        </p:txBody>
      </p:sp>
      <p:sp>
        <p:nvSpPr>
          <p:cNvPr id="12" name="TextBox 11">
            <a:extLst>
              <a:ext uri="{FF2B5EF4-FFF2-40B4-BE49-F238E27FC236}">
                <a16:creationId xmlns:a16="http://schemas.microsoft.com/office/drawing/2014/main" id="{D62009DB-6BB4-4C9A-842F-05AC4FD65E8E}"/>
              </a:ext>
            </a:extLst>
          </p:cNvPr>
          <p:cNvSpPr txBox="1"/>
          <p:nvPr/>
        </p:nvSpPr>
        <p:spPr>
          <a:xfrm>
            <a:off x="11310006" y="4446758"/>
            <a:ext cx="2600028" cy="1703070"/>
          </a:xfrm>
          <a:prstGeom prst="rect">
            <a:avLst/>
          </a:prstGeom>
          <a:solidFill>
            <a:srgbClr val="A2BB0A"/>
          </a:solidFill>
        </p:spPr>
        <p:txBody>
          <a:bodyPr wrap="square" rtlCol="0" anchor="ctr">
            <a:noAutofit/>
          </a:bodyPr>
          <a:lstStyle/>
          <a:p>
            <a:pPr algn="ctr"/>
            <a:r>
              <a:rPr lang="en-US" dirty="0">
                <a:solidFill>
                  <a:schemeClr val="bg1"/>
                </a:solidFill>
              </a:rPr>
              <a:t>Application Server</a:t>
            </a:r>
          </a:p>
        </p:txBody>
      </p:sp>
      <p:sp>
        <p:nvSpPr>
          <p:cNvPr id="14" name="TextBox 13">
            <a:extLst>
              <a:ext uri="{FF2B5EF4-FFF2-40B4-BE49-F238E27FC236}">
                <a16:creationId xmlns:a16="http://schemas.microsoft.com/office/drawing/2014/main" id="{24923E0F-4924-41FD-9CD6-6585BAE32006}"/>
              </a:ext>
            </a:extLst>
          </p:cNvPr>
          <p:cNvSpPr txBox="1"/>
          <p:nvPr/>
        </p:nvSpPr>
        <p:spPr>
          <a:xfrm>
            <a:off x="4385904" y="6784828"/>
            <a:ext cx="9524130" cy="1703070"/>
          </a:xfrm>
          <a:prstGeom prst="rect">
            <a:avLst/>
          </a:prstGeom>
          <a:solidFill>
            <a:srgbClr val="005596"/>
          </a:solidFill>
        </p:spPr>
        <p:txBody>
          <a:bodyPr wrap="square" rtlCol="0" anchor="ctr">
            <a:noAutofit/>
          </a:bodyPr>
          <a:lstStyle/>
          <a:p>
            <a:pPr algn="ctr"/>
            <a:r>
              <a:rPr lang="en-US" dirty="0">
                <a:solidFill>
                  <a:schemeClr val="bg1"/>
                </a:solidFill>
              </a:rPr>
              <a:t>Database</a:t>
            </a:r>
          </a:p>
        </p:txBody>
      </p:sp>
      <p:cxnSp>
        <p:nvCxnSpPr>
          <p:cNvPr id="18" name="Straight Arrow Connector 17">
            <a:extLst>
              <a:ext uri="{FF2B5EF4-FFF2-40B4-BE49-F238E27FC236}">
                <a16:creationId xmlns:a16="http://schemas.microsoft.com/office/drawing/2014/main" id="{FA06A27E-66AD-4F7F-9648-33F41D6AAAF4}"/>
              </a:ext>
            </a:extLst>
          </p:cNvPr>
          <p:cNvCxnSpPr/>
          <p:nvPr/>
        </p:nvCxnSpPr>
        <p:spPr>
          <a:xfrm>
            <a:off x="4385904" y="6349512"/>
            <a:ext cx="9524130" cy="0"/>
          </a:xfrm>
          <a:prstGeom prst="straightConnector1">
            <a:avLst/>
          </a:prstGeom>
          <a:ln w="76200">
            <a:solidFill>
              <a:srgbClr val="F188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220503D4-C0C3-4B97-B68F-E1889F29A150}"/>
              </a:ext>
            </a:extLst>
          </p:cNvPr>
          <p:cNvSpPr txBox="1"/>
          <p:nvPr/>
        </p:nvSpPr>
        <p:spPr>
          <a:xfrm>
            <a:off x="3968750" y="3951117"/>
            <a:ext cx="2647948" cy="400110"/>
          </a:xfrm>
          <a:prstGeom prst="rect">
            <a:avLst/>
          </a:prstGeom>
          <a:noFill/>
        </p:spPr>
        <p:txBody>
          <a:bodyPr wrap="square" rtlCol="0">
            <a:spAutoFit/>
          </a:bodyPr>
          <a:lstStyle/>
          <a:p>
            <a:r>
              <a:rPr lang="en-US" sz="2000" dirty="0"/>
              <a:t>Autoscaling Group</a:t>
            </a:r>
          </a:p>
        </p:txBody>
      </p:sp>
    </p:spTree>
    <p:extLst>
      <p:ext uri="{BB962C8B-B14F-4D97-AF65-F5344CB8AC3E}">
        <p14:creationId xmlns:p14="http://schemas.microsoft.com/office/powerpoint/2010/main" val="8018890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8CF883D-4157-4192-A45D-09D5E3B8AF89}"/>
              </a:ext>
            </a:extLst>
          </p:cNvPr>
          <p:cNvSpPr>
            <a:spLocks noGrp="1"/>
          </p:cNvSpPr>
          <p:nvPr>
            <p:ph type="title"/>
          </p:nvPr>
        </p:nvSpPr>
        <p:spPr/>
        <p:txBody>
          <a:bodyPr/>
          <a:lstStyle/>
          <a:p>
            <a:r>
              <a:rPr lang="en-US" dirty="0"/>
              <a:t>Sessions</a:t>
            </a:r>
          </a:p>
        </p:txBody>
      </p:sp>
      <p:pic>
        <p:nvPicPr>
          <p:cNvPr id="3" name="Graphic 2" descr="User">
            <a:extLst>
              <a:ext uri="{FF2B5EF4-FFF2-40B4-BE49-F238E27FC236}">
                <a16:creationId xmlns:a16="http://schemas.microsoft.com/office/drawing/2014/main" id="{00222607-0118-4849-AEF9-0101C16C74B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017639" y="2047080"/>
            <a:ext cx="1615281" cy="1615281"/>
          </a:xfrm>
          <a:prstGeom prst="rect">
            <a:avLst/>
          </a:prstGeom>
        </p:spPr>
      </p:pic>
      <p:cxnSp>
        <p:nvCxnSpPr>
          <p:cNvPr id="9" name="Straight Connector 8">
            <a:extLst>
              <a:ext uri="{FF2B5EF4-FFF2-40B4-BE49-F238E27FC236}">
                <a16:creationId xmlns:a16="http://schemas.microsoft.com/office/drawing/2014/main" id="{E144F474-37F7-4651-919F-814166917AD0}"/>
              </a:ext>
            </a:extLst>
          </p:cNvPr>
          <p:cNvCxnSpPr>
            <a:cxnSpLocks/>
          </p:cNvCxnSpPr>
          <p:nvPr/>
        </p:nvCxnSpPr>
        <p:spPr>
          <a:xfrm>
            <a:off x="3825279" y="3378994"/>
            <a:ext cx="0" cy="4845050"/>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C934B198-41BD-4FCF-B4B6-13C9155FCB62}"/>
              </a:ext>
            </a:extLst>
          </p:cNvPr>
          <p:cNvSpPr txBox="1"/>
          <p:nvPr/>
        </p:nvSpPr>
        <p:spPr>
          <a:xfrm>
            <a:off x="7310834" y="2266985"/>
            <a:ext cx="2984501" cy="1175469"/>
          </a:xfrm>
          <a:prstGeom prst="rect">
            <a:avLst/>
          </a:prstGeom>
          <a:solidFill>
            <a:srgbClr val="005596"/>
          </a:solidFill>
        </p:spPr>
        <p:txBody>
          <a:bodyPr wrap="square" rtlCol="0" anchor="ctr">
            <a:noAutofit/>
          </a:bodyPr>
          <a:lstStyle/>
          <a:p>
            <a:pPr algn="ctr"/>
            <a:r>
              <a:rPr lang="en-US" dirty="0">
                <a:solidFill>
                  <a:schemeClr val="bg1"/>
                </a:solidFill>
              </a:rPr>
              <a:t>Application</a:t>
            </a:r>
          </a:p>
        </p:txBody>
      </p:sp>
      <p:cxnSp>
        <p:nvCxnSpPr>
          <p:cNvPr id="24" name="Straight Connector 23">
            <a:extLst>
              <a:ext uri="{FF2B5EF4-FFF2-40B4-BE49-F238E27FC236}">
                <a16:creationId xmlns:a16="http://schemas.microsoft.com/office/drawing/2014/main" id="{8006AC00-5DDB-4135-A252-CF12686B2E88}"/>
              </a:ext>
            </a:extLst>
          </p:cNvPr>
          <p:cNvCxnSpPr>
            <a:cxnSpLocks/>
          </p:cNvCxnSpPr>
          <p:nvPr/>
        </p:nvCxnSpPr>
        <p:spPr>
          <a:xfrm flipH="1">
            <a:off x="8770782" y="3378994"/>
            <a:ext cx="32301" cy="4864100"/>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45FD6D11-EE97-4E40-879E-3D784325E209}"/>
              </a:ext>
            </a:extLst>
          </p:cNvPr>
          <p:cNvSpPr txBox="1"/>
          <p:nvPr/>
        </p:nvSpPr>
        <p:spPr>
          <a:xfrm>
            <a:off x="12293799" y="2362235"/>
            <a:ext cx="2984501" cy="1175469"/>
          </a:xfrm>
          <a:prstGeom prst="rect">
            <a:avLst/>
          </a:prstGeom>
          <a:solidFill>
            <a:srgbClr val="005596"/>
          </a:solidFill>
        </p:spPr>
        <p:txBody>
          <a:bodyPr wrap="square" rtlCol="0" anchor="ctr">
            <a:noAutofit/>
          </a:bodyPr>
          <a:lstStyle/>
          <a:p>
            <a:pPr algn="ctr"/>
            <a:r>
              <a:rPr lang="en-US" dirty="0">
                <a:solidFill>
                  <a:schemeClr val="bg1"/>
                </a:solidFill>
              </a:rPr>
              <a:t>Database</a:t>
            </a:r>
          </a:p>
        </p:txBody>
      </p:sp>
      <p:cxnSp>
        <p:nvCxnSpPr>
          <p:cNvPr id="26" name="Straight Connector 25">
            <a:extLst>
              <a:ext uri="{FF2B5EF4-FFF2-40B4-BE49-F238E27FC236}">
                <a16:creationId xmlns:a16="http://schemas.microsoft.com/office/drawing/2014/main" id="{90CE633D-A93E-437E-9ECA-440B8A62FF10}"/>
              </a:ext>
            </a:extLst>
          </p:cNvPr>
          <p:cNvCxnSpPr>
            <a:cxnSpLocks/>
          </p:cNvCxnSpPr>
          <p:nvPr/>
        </p:nvCxnSpPr>
        <p:spPr>
          <a:xfrm flipH="1">
            <a:off x="13780886" y="3378994"/>
            <a:ext cx="5162" cy="4857750"/>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ED8BD7D0-47A2-4384-95BF-871177429423}"/>
              </a:ext>
            </a:extLst>
          </p:cNvPr>
          <p:cNvCxnSpPr/>
          <p:nvPr/>
        </p:nvCxnSpPr>
        <p:spPr>
          <a:xfrm>
            <a:off x="3825279" y="4318794"/>
            <a:ext cx="4977804" cy="0"/>
          </a:xfrm>
          <a:prstGeom prst="straightConnector1">
            <a:avLst/>
          </a:prstGeom>
          <a:ln w="5715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2A901252-F8E2-4B98-A049-D7AAE9A162BD}"/>
              </a:ext>
            </a:extLst>
          </p:cNvPr>
          <p:cNvSpPr txBox="1"/>
          <p:nvPr/>
        </p:nvSpPr>
        <p:spPr>
          <a:xfrm>
            <a:off x="4283015" y="3919217"/>
            <a:ext cx="4062331" cy="369332"/>
          </a:xfrm>
          <a:prstGeom prst="rect">
            <a:avLst/>
          </a:prstGeom>
          <a:noFill/>
        </p:spPr>
        <p:txBody>
          <a:bodyPr wrap="none" rtlCol="0">
            <a:spAutoFit/>
          </a:bodyPr>
          <a:lstStyle/>
          <a:p>
            <a:r>
              <a:rPr lang="en-US" sz="1800" dirty="0"/>
              <a:t>Login, user=root, password=</a:t>
            </a:r>
            <a:r>
              <a:rPr lang="en-US" sz="1800" dirty="0" err="1"/>
              <a:t>asdf</a:t>
            </a:r>
            <a:endParaRPr lang="en-US" sz="1800" dirty="0"/>
          </a:p>
        </p:txBody>
      </p:sp>
      <p:cxnSp>
        <p:nvCxnSpPr>
          <p:cNvPr id="32" name="Straight Arrow Connector 31">
            <a:extLst>
              <a:ext uri="{FF2B5EF4-FFF2-40B4-BE49-F238E27FC236}">
                <a16:creationId xmlns:a16="http://schemas.microsoft.com/office/drawing/2014/main" id="{4982DC73-7605-46E4-A1BF-A07849E45BD8}"/>
              </a:ext>
            </a:extLst>
          </p:cNvPr>
          <p:cNvCxnSpPr/>
          <p:nvPr/>
        </p:nvCxnSpPr>
        <p:spPr>
          <a:xfrm>
            <a:off x="8803083" y="4572794"/>
            <a:ext cx="4977804" cy="0"/>
          </a:xfrm>
          <a:prstGeom prst="straightConnector1">
            <a:avLst/>
          </a:prstGeom>
          <a:ln w="5715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302A4C8D-7DB9-4FDB-971A-10A810577542}"/>
              </a:ext>
            </a:extLst>
          </p:cNvPr>
          <p:cNvSpPr txBox="1"/>
          <p:nvPr/>
        </p:nvSpPr>
        <p:spPr>
          <a:xfrm>
            <a:off x="8857665" y="4203462"/>
            <a:ext cx="4868640" cy="369332"/>
          </a:xfrm>
          <a:prstGeom prst="rect">
            <a:avLst/>
          </a:prstGeom>
          <a:noFill/>
        </p:spPr>
        <p:txBody>
          <a:bodyPr wrap="none" rtlCol="0">
            <a:spAutoFit/>
          </a:bodyPr>
          <a:lstStyle/>
          <a:p>
            <a:r>
              <a:rPr lang="en-US" sz="1800" dirty="0"/>
              <a:t>Store session id=512345434, user=root</a:t>
            </a:r>
          </a:p>
        </p:txBody>
      </p:sp>
      <p:cxnSp>
        <p:nvCxnSpPr>
          <p:cNvPr id="35" name="Straight Arrow Connector 34">
            <a:extLst>
              <a:ext uri="{FF2B5EF4-FFF2-40B4-BE49-F238E27FC236}">
                <a16:creationId xmlns:a16="http://schemas.microsoft.com/office/drawing/2014/main" id="{EA95008E-40F5-401B-8F6C-20714FC02943}"/>
              </a:ext>
            </a:extLst>
          </p:cNvPr>
          <p:cNvCxnSpPr/>
          <p:nvPr/>
        </p:nvCxnSpPr>
        <p:spPr>
          <a:xfrm>
            <a:off x="3825278" y="5036344"/>
            <a:ext cx="4977804" cy="0"/>
          </a:xfrm>
          <a:prstGeom prst="straightConnector1">
            <a:avLst/>
          </a:prstGeom>
          <a:ln w="57150">
            <a:solidFill>
              <a:srgbClr val="F1880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FD27117F-24BE-4E14-AEA3-FB41D2F148F8}"/>
              </a:ext>
            </a:extLst>
          </p:cNvPr>
          <p:cNvSpPr txBox="1"/>
          <p:nvPr/>
        </p:nvSpPr>
        <p:spPr>
          <a:xfrm>
            <a:off x="4564168" y="4650622"/>
            <a:ext cx="3494867" cy="369332"/>
          </a:xfrm>
          <a:prstGeom prst="rect">
            <a:avLst/>
          </a:prstGeom>
          <a:noFill/>
        </p:spPr>
        <p:txBody>
          <a:bodyPr wrap="none" rtlCol="0">
            <a:spAutoFit/>
          </a:bodyPr>
          <a:lstStyle/>
          <a:p>
            <a:r>
              <a:rPr lang="en-US" sz="1800" dirty="0"/>
              <a:t>OK, session ID=512345434</a:t>
            </a:r>
          </a:p>
        </p:txBody>
      </p:sp>
      <p:cxnSp>
        <p:nvCxnSpPr>
          <p:cNvPr id="38" name="Straight Arrow Connector 37">
            <a:extLst>
              <a:ext uri="{FF2B5EF4-FFF2-40B4-BE49-F238E27FC236}">
                <a16:creationId xmlns:a16="http://schemas.microsoft.com/office/drawing/2014/main" id="{7AA1E271-35B1-40CB-8BD4-3F58839C33D3}"/>
              </a:ext>
            </a:extLst>
          </p:cNvPr>
          <p:cNvCxnSpPr/>
          <p:nvPr/>
        </p:nvCxnSpPr>
        <p:spPr>
          <a:xfrm>
            <a:off x="3825278" y="6417469"/>
            <a:ext cx="4977804" cy="0"/>
          </a:xfrm>
          <a:prstGeom prst="straightConnector1">
            <a:avLst/>
          </a:prstGeom>
          <a:ln w="5715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9875113E-6D4B-4B91-A2EE-6FB599F9AB01}"/>
              </a:ext>
            </a:extLst>
          </p:cNvPr>
          <p:cNvSpPr txBox="1"/>
          <p:nvPr/>
        </p:nvSpPr>
        <p:spPr>
          <a:xfrm>
            <a:off x="4156015" y="6054685"/>
            <a:ext cx="4349268" cy="369332"/>
          </a:xfrm>
          <a:prstGeom prst="rect">
            <a:avLst/>
          </a:prstGeom>
          <a:noFill/>
        </p:spPr>
        <p:txBody>
          <a:bodyPr wrap="none" rtlCol="0">
            <a:spAutoFit/>
          </a:bodyPr>
          <a:lstStyle/>
          <a:p>
            <a:r>
              <a:rPr lang="en-US" sz="1800" dirty="0"/>
              <a:t>Get secret, session ID= 512345434</a:t>
            </a:r>
          </a:p>
        </p:txBody>
      </p:sp>
      <p:cxnSp>
        <p:nvCxnSpPr>
          <p:cNvPr id="43" name="Straight Arrow Connector 42">
            <a:extLst>
              <a:ext uri="{FF2B5EF4-FFF2-40B4-BE49-F238E27FC236}">
                <a16:creationId xmlns:a16="http://schemas.microsoft.com/office/drawing/2014/main" id="{F55B1AC7-5E02-4C72-AE80-8E51D620222B}"/>
              </a:ext>
            </a:extLst>
          </p:cNvPr>
          <p:cNvCxnSpPr/>
          <p:nvPr/>
        </p:nvCxnSpPr>
        <p:spPr>
          <a:xfrm>
            <a:off x="8803083" y="6731794"/>
            <a:ext cx="4977804" cy="0"/>
          </a:xfrm>
          <a:prstGeom prst="straightConnector1">
            <a:avLst/>
          </a:prstGeom>
          <a:ln w="5715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55BD9793-3D2A-4A2C-B2C9-C379E8D60B3F}"/>
              </a:ext>
            </a:extLst>
          </p:cNvPr>
          <p:cNvSpPr txBox="1"/>
          <p:nvPr/>
        </p:nvSpPr>
        <p:spPr>
          <a:xfrm>
            <a:off x="9525157" y="6394409"/>
            <a:ext cx="3543727" cy="369332"/>
          </a:xfrm>
          <a:prstGeom prst="rect">
            <a:avLst/>
          </a:prstGeom>
          <a:noFill/>
        </p:spPr>
        <p:txBody>
          <a:bodyPr wrap="none" rtlCol="0">
            <a:spAutoFit/>
          </a:bodyPr>
          <a:lstStyle/>
          <a:p>
            <a:r>
              <a:rPr lang="en-US" sz="1800" dirty="0"/>
              <a:t>Fetch session id=512345434</a:t>
            </a:r>
          </a:p>
        </p:txBody>
      </p:sp>
      <p:cxnSp>
        <p:nvCxnSpPr>
          <p:cNvPr id="46" name="Straight Arrow Connector 45">
            <a:extLst>
              <a:ext uri="{FF2B5EF4-FFF2-40B4-BE49-F238E27FC236}">
                <a16:creationId xmlns:a16="http://schemas.microsoft.com/office/drawing/2014/main" id="{B14B388A-8D27-4F89-BBA4-4DF1A23D14EA}"/>
              </a:ext>
            </a:extLst>
          </p:cNvPr>
          <p:cNvCxnSpPr/>
          <p:nvPr/>
        </p:nvCxnSpPr>
        <p:spPr>
          <a:xfrm>
            <a:off x="8803082" y="7252494"/>
            <a:ext cx="4977804" cy="0"/>
          </a:xfrm>
          <a:prstGeom prst="straightConnector1">
            <a:avLst/>
          </a:prstGeom>
          <a:ln w="57150">
            <a:solidFill>
              <a:srgbClr val="F1880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13A4D5EB-D072-44A2-B094-94D7D09AEC92}"/>
              </a:ext>
            </a:extLst>
          </p:cNvPr>
          <p:cNvSpPr txBox="1"/>
          <p:nvPr/>
        </p:nvSpPr>
        <p:spPr>
          <a:xfrm>
            <a:off x="10608945" y="6883162"/>
            <a:ext cx="1366080" cy="369332"/>
          </a:xfrm>
          <a:prstGeom prst="rect">
            <a:avLst/>
          </a:prstGeom>
          <a:noFill/>
        </p:spPr>
        <p:txBody>
          <a:bodyPr wrap="none" rtlCol="0">
            <a:spAutoFit/>
          </a:bodyPr>
          <a:lstStyle/>
          <a:p>
            <a:r>
              <a:rPr lang="en-US" sz="1800" dirty="0"/>
              <a:t>User=root</a:t>
            </a:r>
          </a:p>
        </p:txBody>
      </p:sp>
      <p:cxnSp>
        <p:nvCxnSpPr>
          <p:cNvPr id="49" name="Straight Arrow Connector 48">
            <a:extLst>
              <a:ext uri="{FF2B5EF4-FFF2-40B4-BE49-F238E27FC236}">
                <a16:creationId xmlns:a16="http://schemas.microsoft.com/office/drawing/2014/main" id="{32839F19-8B92-4A98-AB9B-F4B22A9991FE}"/>
              </a:ext>
            </a:extLst>
          </p:cNvPr>
          <p:cNvCxnSpPr/>
          <p:nvPr/>
        </p:nvCxnSpPr>
        <p:spPr>
          <a:xfrm>
            <a:off x="3822699" y="7735094"/>
            <a:ext cx="4977804" cy="0"/>
          </a:xfrm>
          <a:prstGeom prst="straightConnector1">
            <a:avLst/>
          </a:prstGeom>
          <a:ln w="57150">
            <a:solidFill>
              <a:srgbClr val="F1880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55580D10-06E5-48AF-A7FD-762E2FF6DBF1}"/>
              </a:ext>
            </a:extLst>
          </p:cNvPr>
          <p:cNvSpPr txBox="1"/>
          <p:nvPr/>
        </p:nvSpPr>
        <p:spPr>
          <a:xfrm>
            <a:off x="4156015" y="7382709"/>
            <a:ext cx="1598066" cy="369332"/>
          </a:xfrm>
          <a:prstGeom prst="rect">
            <a:avLst/>
          </a:prstGeom>
          <a:noFill/>
        </p:spPr>
        <p:txBody>
          <a:bodyPr wrap="none" rtlCol="0">
            <a:spAutoFit/>
          </a:bodyPr>
          <a:lstStyle/>
          <a:p>
            <a:r>
              <a:rPr lang="en-US" sz="1800" dirty="0"/>
              <a:t>Here you go</a:t>
            </a:r>
          </a:p>
        </p:txBody>
      </p:sp>
    </p:spTree>
    <p:extLst>
      <p:ext uri="{BB962C8B-B14F-4D97-AF65-F5344CB8AC3E}">
        <p14:creationId xmlns:p14="http://schemas.microsoft.com/office/powerpoint/2010/main" val="30723403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83000" b="-83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BB3927-FB71-4D9B-B1E8-1CB52912602E}"/>
              </a:ext>
            </a:extLst>
          </p:cNvPr>
          <p:cNvSpPr>
            <a:spLocks noGrp="1"/>
          </p:cNvSpPr>
          <p:nvPr>
            <p:ph type="title"/>
          </p:nvPr>
        </p:nvSpPr>
        <p:spPr/>
        <p:txBody>
          <a:bodyPr/>
          <a:lstStyle/>
          <a:p>
            <a:r>
              <a:rPr lang="en-US" dirty="0"/>
              <a:t>The 12 Factor App</a:t>
            </a:r>
          </a:p>
        </p:txBody>
      </p:sp>
      <p:sp>
        <p:nvSpPr>
          <p:cNvPr id="5" name="TextBox 4">
            <a:extLst>
              <a:ext uri="{FF2B5EF4-FFF2-40B4-BE49-F238E27FC236}">
                <a16:creationId xmlns:a16="http://schemas.microsoft.com/office/drawing/2014/main" id="{85AE4005-852B-4728-914B-D9841DB9129A}"/>
              </a:ext>
            </a:extLst>
          </p:cNvPr>
          <p:cNvSpPr txBox="1"/>
          <p:nvPr/>
        </p:nvSpPr>
        <p:spPr>
          <a:xfrm>
            <a:off x="794436" y="9304234"/>
            <a:ext cx="5383205" cy="307777"/>
          </a:xfrm>
          <a:prstGeom prst="rect">
            <a:avLst/>
          </a:prstGeom>
          <a:noFill/>
        </p:spPr>
        <p:txBody>
          <a:bodyPr wrap="none" rtlCol="0">
            <a:spAutoFit/>
          </a:bodyPr>
          <a:lstStyle/>
          <a:p>
            <a:r>
              <a:rPr lang="en-US" sz="1400" dirty="0">
                <a:solidFill>
                  <a:schemeClr val="bg1"/>
                </a:solidFill>
              </a:rPr>
              <a:t>Source: </a:t>
            </a:r>
            <a:r>
              <a:rPr lang="en-US" sz="1400" dirty="0" err="1">
                <a:solidFill>
                  <a:schemeClr val="bg1"/>
                </a:solidFill>
              </a:rPr>
              <a:t>Unsplash</a:t>
            </a:r>
            <a:r>
              <a:rPr lang="en-US" sz="1400" dirty="0">
                <a:solidFill>
                  <a:schemeClr val="bg1"/>
                </a:solidFill>
              </a:rPr>
              <a:t>/Mitchel </a:t>
            </a:r>
            <a:r>
              <a:rPr lang="en-US" sz="1400" dirty="0" err="1">
                <a:solidFill>
                  <a:schemeClr val="bg1"/>
                </a:solidFill>
              </a:rPr>
              <a:t>Lensink</a:t>
            </a:r>
            <a:r>
              <a:rPr lang="en-US" sz="1400" dirty="0">
                <a:solidFill>
                  <a:schemeClr val="bg1"/>
                </a:solidFill>
              </a:rPr>
              <a:t> under </a:t>
            </a:r>
            <a:r>
              <a:rPr lang="en-US" sz="1400" dirty="0" err="1">
                <a:solidFill>
                  <a:schemeClr val="bg1"/>
                </a:solidFill>
              </a:rPr>
              <a:t>Unsplash</a:t>
            </a:r>
            <a:r>
              <a:rPr lang="en-US" sz="1400" dirty="0">
                <a:solidFill>
                  <a:schemeClr val="bg1"/>
                </a:solidFill>
              </a:rPr>
              <a:t> License</a:t>
            </a:r>
          </a:p>
        </p:txBody>
      </p:sp>
    </p:spTree>
    <p:extLst>
      <p:ext uri="{BB962C8B-B14F-4D97-AF65-F5344CB8AC3E}">
        <p14:creationId xmlns:p14="http://schemas.microsoft.com/office/powerpoint/2010/main" val="37072178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D25DF63-F1F5-47DE-90E5-1C696E4A756F}"/>
              </a:ext>
            </a:extLst>
          </p:cNvPr>
          <p:cNvSpPr>
            <a:spLocks noGrp="1"/>
          </p:cNvSpPr>
          <p:nvPr>
            <p:ph type="title"/>
          </p:nvPr>
        </p:nvSpPr>
        <p:spPr/>
        <p:txBody>
          <a:bodyPr/>
          <a:lstStyle/>
          <a:p>
            <a:r>
              <a:rPr lang="en-US" dirty="0"/>
              <a:t>1. Codebase</a:t>
            </a:r>
          </a:p>
        </p:txBody>
      </p:sp>
      <p:pic>
        <p:nvPicPr>
          <p:cNvPr id="1026" name="Picture 2">
            <a:extLst>
              <a:ext uri="{FF2B5EF4-FFF2-40B4-BE49-F238E27FC236}">
                <a16:creationId xmlns:a16="http://schemas.microsoft.com/office/drawing/2014/main" id="{AA598009-147F-4D9D-9D2D-3375EF11B1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8775" y="4125913"/>
            <a:ext cx="4876800" cy="2038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56403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D25DF63-F1F5-47DE-90E5-1C696E4A756F}"/>
              </a:ext>
            </a:extLst>
          </p:cNvPr>
          <p:cNvSpPr>
            <a:spLocks noGrp="1"/>
          </p:cNvSpPr>
          <p:nvPr>
            <p:ph type="title"/>
          </p:nvPr>
        </p:nvSpPr>
        <p:spPr/>
        <p:txBody>
          <a:bodyPr/>
          <a:lstStyle/>
          <a:p>
            <a:r>
              <a:rPr lang="en-US" dirty="0"/>
              <a:t>2. Dependencies</a:t>
            </a:r>
          </a:p>
        </p:txBody>
      </p:sp>
      <p:graphicFrame>
        <p:nvGraphicFramePr>
          <p:cNvPr id="8" name="Object 7">
            <a:extLst>
              <a:ext uri="{FF2B5EF4-FFF2-40B4-BE49-F238E27FC236}">
                <a16:creationId xmlns:a16="http://schemas.microsoft.com/office/drawing/2014/main" id="{E264E8ED-7D82-4887-A3DF-6AFEE72D2471}"/>
              </a:ext>
            </a:extLst>
          </p:cNvPr>
          <p:cNvGraphicFramePr>
            <a:graphicFrameLocks noChangeAspect="1"/>
          </p:cNvGraphicFramePr>
          <p:nvPr>
            <p:extLst>
              <p:ext uri="{D42A27DB-BD31-4B8C-83A1-F6EECF244321}">
                <p14:modId xmlns:p14="http://schemas.microsoft.com/office/powerpoint/2010/main" val="907796597"/>
              </p:ext>
            </p:extLst>
          </p:nvPr>
        </p:nvGraphicFramePr>
        <p:xfrm>
          <a:off x="2256884" y="1542000"/>
          <a:ext cx="13782171" cy="7670264"/>
        </p:xfrm>
        <a:graphic>
          <a:graphicData uri="http://schemas.openxmlformats.org/presentationml/2006/ole">
            <mc:AlternateContent xmlns:mc="http://schemas.openxmlformats.org/markup-compatibility/2006">
              <mc:Choice xmlns:v="urn:schemas-microsoft-com:vml" Requires="v">
                <p:oleObj spid="_x0000_s2053" r:id="rId4" imgW="24380640" imgH="13714200" progId="">
                  <p:embed/>
                </p:oleObj>
              </mc:Choice>
              <mc:Fallback>
                <p:oleObj r:id="rId4" imgW="24380640" imgH="13714200" progId="">
                  <p:embed/>
                  <p:pic>
                    <p:nvPicPr>
                      <p:cNvPr id="0" name=""/>
                      <p:cNvPicPr/>
                      <p:nvPr/>
                    </p:nvPicPr>
                    <p:blipFill>
                      <a:blip r:embed="rId5"/>
                      <a:stretch>
                        <a:fillRect/>
                      </a:stretch>
                    </p:blipFill>
                    <p:spPr>
                      <a:xfrm>
                        <a:off x="2256884" y="1542000"/>
                        <a:ext cx="13782171" cy="7670264"/>
                      </a:xfrm>
                      <a:prstGeom prst="rect">
                        <a:avLst/>
                      </a:prstGeom>
                    </p:spPr>
                  </p:pic>
                </p:oleObj>
              </mc:Fallback>
            </mc:AlternateContent>
          </a:graphicData>
        </a:graphic>
      </p:graphicFrame>
    </p:spTree>
    <p:extLst>
      <p:ext uri="{BB962C8B-B14F-4D97-AF65-F5344CB8AC3E}">
        <p14:creationId xmlns:p14="http://schemas.microsoft.com/office/powerpoint/2010/main" val="20636347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D25DF63-F1F5-47DE-90E5-1C696E4A756F}"/>
              </a:ext>
            </a:extLst>
          </p:cNvPr>
          <p:cNvSpPr>
            <a:spLocks noGrp="1"/>
          </p:cNvSpPr>
          <p:nvPr>
            <p:ph type="title"/>
          </p:nvPr>
        </p:nvSpPr>
        <p:spPr/>
        <p:txBody>
          <a:bodyPr/>
          <a:lstStyle/>
          <a:p>
            <a:r>
              <a:rPr lang="en-US" dirty="0"/>
              <a:t>3. Configuration</a:t>
            </a:r>
          </a:p>
        </p:txBody>
      </p:sp>
      <p:grpSp>
        <p:nvGrpSpPr>
          <p:cNvPr id="12" name="Group 11">
            <a:extLst>
              <a:ext uri="{FF2B5EF4-FFF2-40B4-BE49-F238E27FC236}">
                <a16:creationId xmlns:a16="http://schemas.microsoft.com/office/drawing/2014/main" id="{3120F961-E6EB-4130-ACA0-AEE515EA2FA7}"/>
              </a:ext>
            </a:extLst>
          </p:cNvPr>
          <p:cNvGrpSpPr/>
          <p:nvPr/>
        </p:nvGrpSpPr>
        <p:grpSpPr>
          <a:xfrm>
            <a:off x="4353392" y="3995737"/>
            <a:ext cx="9589155" cy="2298700"/>
            <a:chOff x="3759200" y="3995737"/>
            <a:chExt cx="9589155" cy="2298700"/>
          </a:xfrm>
        </p:grpSpPr>
        <p:sp>
          <p:nvSpPr>
            <p:cNvPr id="7" name="Scroll: Vertical 6">
              <a:extLst>
                <a:ext uri="{FF2B5EF4-FFF2-40B4-BE49-F238E27FC236}">
                  <a16:creationId xmlns:a16="http://schemas.microsoft.com/office/drawing/2014/main" id="{CAF4751E-A170-4DF3-94C1-0597984E42A9}"/>
                </a:ext>
              </a:extLst>
            </p:cNvPr>
            <p:cNvSpPr/>
            <p:nvPr/>
          </p:nvSpPr>
          <p:spPr>
            <a:xfrm>
              <a:off x="3759200" y="3995737"/>
              <a:ext cx="2078025" cy="2298700"/>
            </a:xfrm>
            <a:prstGeom prst="verticalScroll">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AE29C05C-0225-43D9-8B75-DC6760CBBB6E}"/>
                </a:ext>
              </a:extLst>
            </p:cNvPr>
            <p:cNvSpPr txBox="1"/>
            <p:nvPr/>
          </p:nvSpPr>
          <p:spPr>
            <a:xfrm>
              <a:off x="9024282" y="4293552"/>
              <a:ext cx="4324073" cy="1703070"/>
            </a:xfrm>
            <a:prstGeom prst="rect">
              <a:avLst/>
            </a:prstGeom>
            <a:solidFill>
              <a:srgbClr val="005596"/>
            </a:solidFill>
          </p:spPr>
          <p:txBody>
            <a:bodyPr wrap="square" rtlCol="0" anchor="ctr">
              <a:noAutofit/>
            </a:bodyPr>
            <a:lstStyle/>
            <a:p>
              <a:pPr algn="ctr"/>
              <a:r>
                <a:rPr lang="en-US" dirty="0">
                  <a:solidFill>
                    <a:schemeClr val="bg1"/>
                  </a:solidFill>
                </a:rPr>
                <a:t>Application</a:t>
              </a:r>
            </a:p>
          </p:txBody>
        </p:sp>
        <p:pic>
          <p:nvPicPr>
            <p:cNvPr id="6" name="Graphic 5" descr="Gears">
              <a:extLst>
                <a:ext uri="{FF2B5EF4-FFF2-40B4-BE49-F238E27FC236}">
                  <a16:creationId xmlns:a16="http://schemas.microsoft.com/office/drawing/2014/main" id="{E234C3A3-264B-4876-B6D7-1263ECA6671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055261" y="4397373"/>
              <a:ext cx="1503363" cy="1503363"/>
            </a:xfrm>
            <a:prstGeom prst="rect">
              <a:avLst/>
            </a:prstGeom>
          </p:spPr>
        </p:pic>
        <p:cxnSp>
          <p:nvCxnSpPr>
            <p:cNvPr id="10" name="Straight Arrow Connector 9">
              <a:extLst>
                <a:ext uri="{FF2B5EF4-FFF2-40B4-BE49-F238E27FC236}">
                  <a16:creationId xmlns:a16="http://schemas.microsoft.com/office/drawing/2014/main" id="{F9C59AE4-FA22-4704-9563-70BDF49F2B3C}"/>
                </a:ext>
              </a:extLst>
            </p:cNvPr>
            <p:cNvCxnSpPr>
              <a:stCxn id="7" idx="3"/>
              <a:endCxn id="2" idx="1"/>
            </p:cNvCxnSpPr>
            <p:nvPr/>
          </p:nvCxnSpPr>
          <p:spPr>
            <a:xfrm>
              <a:off x="5577472" y="5145087"/>
              <a:ext cx="3446810" cy="0"/>
            </a:xfrm>
            <a:prstGeom prst="straightConnector1">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31858223"/>
      </p:ext>
    </p:extLst>
  </p:cSld>
  <p:clrMapOvr>
    <a:masterClrMapping/>
  </p:clrMapOvr>
</p:sld>
</file>

<file path=ppt/theme/theme1.xml><?xml version="1.0" encoding="utf-8"?>
<a:theme xmlns:a="http://schemas.openxmlformats.org/drawingml/2006/main" name="Office">
  <a:themeElements>
    <a:clrScheme name="fh-campus">
      <a:dk1>
        <a:srgbClr val="000000"/>
      </a:dk1>
      <a:lt1>
        <a:srgbClr val="FFFFFF"/>
      </a:lt1>
      <a:dk2>
        <a:srgbClr val="000000"/>
      </a:dk2>
      <a:lt2>
        <a:srgbClr val="808080"/>
      </a:lt2>
      <a:accent1>
        <a:srgbClr val="005596"/>
      </a:accent1>
      <a:accent2>
        <a:srgbClr val="00A0D8"/>
      </a:accent2>
      <a:accent3>
        <a:srgbClr val="0088A9"/>
      </a:accent3>
      <a:accent4>
        <a:srgbClr val="7D5C9E"/>
      </a:accent4>
      <a:accent5>
        <a:srgbClr val="EF8900"/>
      </a:accent5>
      <a:accent6>
        <a:srgbClr val="F9BA00"/>
      </a:accent6>
      <a:hlink>
        <a:srgbClr val="A3B900"/>
      </a:hlink>
      <a:folHlink>
        <a:srgbClr val="AF67FF"/>
      </a:folHlink>
    </a:clrScheme>
    <a:fontScheme name="FH Campus Wien">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UI/_rels/customUI14.xml.rels><?xml version="1.0" encoding="UTF-8" standalone="yes"?>
<Relationships xmlns="http://schemas.openxmlformats.org/package/2006/relationships"><Relationship Id="logo" Type="http://schemas.openxmlformats.org/officeDocument/2006/relationships/image" Target="images/logo.png"/></Relationships>
</file>

<file path=customUI/customUI14.xml>
</file>

<file path=customUI/images/logo.png>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CEF9656E154CB14B88D5539594A49E65" ma:contentTypeVersion="5" ma:contentTypeDescription="Ein neues Dokument erstellen." ma:contentTypeScope="" ma:versionID="e5f39cde5cdbae055e9951e4ad06bca6">
  <xsd:schema xmlns:xsd="http://www.w3.org/2001/XMLSchema" xmlns:xs="http://www.w3.org/2001/XMLSchema" xmlns:p="http://schemas.microsoft.com/office/2006/metadata/properties" xmlns:ns2="4e1f8463-6a74-4219-9042-83052c094ba5" targetNamespace="http://schemas.microsoft.com/office/2006/metadata/properties" ma:root="true" ma:fieldsID="9a0f06d9652b20b54bcc53d3ce393eab" ns2:_="">
    <xsd:import namespace="4e1f8463-6a74-4219-9042-83052c094ba5"/>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e1f8463-6a74-4219-9042-83052c094b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DCF5229-CA16-4462-BDC0-EA9D66FDE1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e1f8463-6a74-4219-9042-83052c094ba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BDBBE53-B5DF-46AD-BF4F-EAD53CADDF37}">
  <ds:schemaRefs>
    <ds:schemaRef ds:uri="http://schemas.microsoft.com/sharepoint/v3/contenttype/forms"/>
  </ds:schemaRefs>
</ds:datastoreItem>
</file>

<file path=customXml/itemProps3.xml><?xml version="1.0" encoding="utf-8"?>
<ds:datastoreItem xmlns:ds="http://schemas.openxmlformats.org/officeDocument/2006/customXml" ds:itemID="{E609C5E2-0E33-4693-83F6-685D7AD81EE0}">
  <ds:schemaRefs>
    <ds:schemaRef ds:uri="http://purl.org/dc/elements/1.1/"/>
    <ds:schemaRef ds:uri="http://schemas.microsoft.com/office/2006/documentManagement/types"/>
    <ds:schemaRef ds:uri="http://schemas.microsoft.com/office/2006/metadata/properties"/>
    <ds:schemaRef ds:uri="http://purl.org/dc/terms/"/>
    <ds:schemaRef ds:uri="http://schemas.microsoft.com/office/infopath/2007/PartnerControls"/>
    <ds:schemaRef ds:uri="http://www.w3.org/XML/1998/namespace"/>
    <ds:schemaRef ds:uri="http://schemas.openxmlformats.org/package/2006/metadata/core-properties"/>
    <ds:schemaRef ds:uri="4e1f8463-6a74-4219-9042-83052c094ba5"/>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2014</TotalTime>
  <Words>3317</Words>
  <Application>Microsoft Office PowerPoint</Application>
  <PresentationFormat>Custom</PresentationFormat>
  <Paragraphs>233</Paragraphs>
  <Slides>36</Slides>
  <Notes>36</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0</vt:i4>
      </vt:variant>
      <vt:variant>
        <vt:lpstr>Slide Titles</vt:lpstr>
      </vt:variant>
      <vt:variant>
        <vt:i4>36</vt:i4>
      </vt:variant>
    </vt:vector>
  </HeadingPairs>
  <TitlesOfParts>
    <vt:vector size="41" baseType="lpstr">
      <vt:lpstr>Arial</vt:lpstr>
      <vt:lpstr>Calibri</vt:lpstr>
      <vt:lpstr>Courier New</vt:lpstr>
      <vt:lpstr>Verdana</vt:lpstr>
      <vt:lpstr>Office</vt:lpstr>
      <vt:lpstr>Cloud Native Software Development</vt:lpstr>
      <vt:lpstr>Overview </vt:lpstr>
      <vt:lpstr>The Enemy of Scaling: State</vt:lpstr>
      <vt:lpstr>Stateless applications</vt:lpstr>
      <vt:lpstr>Sessions</vt:lpstr>
      <vt:lpstr>The 12 Factor App</vt:lpstr>
      <vt:lpstr>1. Codebase</vt:lpstr>
      <vt:lpstr>2. Dependencies</vt:lpstr>
      <vt:lpstr>3. Configuration</vt:lpstr>
      <vt:lpstr>4. Backing Services</vt:lpstr>
      <vt:lpstr>5. Build Process</vt:lpstr>
      <vt:lpstr>6. Stateless Processes</vt:lpstr>
      <vt:lpstr>7. Network Configuration</vt:lpstr>
      <vt:lpstr>8. Process Handling</vt:lpstr>
      <vt:lpstr>9. Disposability</vt:lpstr>
      <vt:lpstr>10. Development/Production</vt:lpstr>
      <vt:lpstr>11. Logs</vt:lpstr>
      <vt:lpstr>12. Tooling</vt:lpstr>
      <vt:lpstr>Additional Factors</vt:lpstr>
      <vt:lpstr>Monitoring &amp; Metrics</vt:lpstr>
      <vt:lpstr>Periodic Checks</vt:lpstr>
      <vt:lpstr>Periodic Checks (Containers)</vt:lpstr>
      <vt:lpstr>Feature tests</vt:lpstr>
      <vt:lpstr>Metrics Collection</vt:lpstr>
      <vt:lpstr>Log Collection</vt:lpstr>
      <vt:lpstr>Dashboards</vt:lpstr>
      <vt:lpstr>Microservices</vt:lpstr>
      <vt:lpstr>Basics</vt:lpstr>
      <vt:lpstr>Clean API Boundaries</vt:lpstr>
      <vt:lpstr>Network</vt:lpstr>
      <vt:lpstr>Response time</vt:lpstr>
      <vt:lpstr>Conway’s Law</vt:lpstr>
      <vt:lpstr>Technology</vt:lpstr>
      <vt:lpstr>Service Meshes, Frameworks</vt:lpstr>
      <vt:lpstr>Service Meshes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janos.pasztor@edu.fh-campuswien.ac.at</dc:creator>
  <cp:lastModifiedBy>Pasztor Janos</cp:lastModifiedBy>
  <cp:revision>241</cp:revision>
  <dcterms:created xsi:type="dcterms:W3CDTF">2018-07-07T10:02:52Z</dcterms:created>
  <dcterms:modified xsi:type="dcterms:W3CDTF">2020-09-14T20:37:28Z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0x010100CEF9656E154CB14B88D5539594A49E65</vt:lpwstr>
  </property>
</Properties>
</file>

<file path=docProps/thumbnail.jpeg>
</file>